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6"/>
  </p:handoutMasterIdLst>
  <p:sldIdLst>
    <p:sldId id="256" r:id="rId2"/>
    <p:sldId id="272" r:id="rId3"/>
    <p:sldId id="288" r:id="rId4"/>
    <p:sldId id="258" r:id="rId5"/>
    <p:sldId id="282" r:id="rId6"/>
    <p:sldId id="283" r:id="rId7"/>
    <p:sldId id="291" r:id="rId8"/>
    <p:sldId id="308" r:id="rId9"/>
    <p:sldId id="289" r:id="rId10"/>
    <p:sldId id="311" r:id="rId11"/>
    <p:sldId id="314" r:id="rId12"/>
    <p:sldId id="312" r:id="rId13"/>
    <p:sldId id="320" r:id="rId14"/>
    <p:sldId id="278" r:id="rId15"/>
    <p:sldId id="315" r:id="rId16"/>
    <p:sldId id="321" r:id="rId17"/>
    <p:sldId id="292" r:id="rId18"/>
    <p:sldId id="316" r:id="rId19"/>
    <p:sldId id="318" r:id="rId20"/>
    <p:sldId id="319" r:id="rId21"/>
    <p:sldId id="307" r:id="rId22"/>
    <p:sldId id="273" r:id="rId23"/>
    <p:sldId id="261" r:id="rId24"/>
    <p:sldId id="300" r:id="rId25"/>
    <p:sldId id="301" r:id="rId26"/>
    <p:sldId id="302" r:id="rId27"/>
    <p:sldId id="303" r:id="rId28"/>
    <p:sldId id="305" r:id="rId29"/>
    <p:sldId id="304" r:id="rId30"/>
    <p:sldId id="322" r:id="rId31"/>
    <p:sldId id="284" r:id="rId32"/>
    <p:sldId id="317" r:id="rId33"/>
    <p:sldId id="264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1"/>
  </p:normalViewPr>
  <p:slideViewPr>
    <p:cSldViewPr snapToGrid="0" snapToObjects="1">
      <p:cViewPr>
        <p:scale>
          <a:sx n="110" d="100"/>
          <a:sy n="110" d="100"/>
        </p:scale>
        <p:origin x="480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0C2B5-E02F-C74B-898D-2E49D918D47C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B661E-A091-3047-A0C7-65B18DDF9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28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5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7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20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6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1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0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58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27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8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7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C95A2-8650-DA4B-9A2C-B54DF0BF26C6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52153-7E6A-A449-8089-E3B6845A32A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137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7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Mixed methods: </a:t>
            </a:r>
            <a:br>
              <a:rPr lang="en-US" dirty="0"/>
            </a:br>
            <a:r>
              <a:rPr lang="en-US" dirty="0"/>
              <a:t>Should we be using them?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Michael Hammond </a:t>
            </a:r>
            <a:br>
              <a:rPr lang="en-US" dirty="0"/>
            </a:br>
            <a:r>
              <a:rPr lang="en-US" dirty="0"/>
              <a:t>Kazakhstan 2023</a:t>
            </a:r>
          </a:p>
        </p:txBody>
      </p:sp>
    </p:spTree>
    <p:extLst>
      <p:ext uri="{BB962C8B-B14F-4D97-AF65-F5344CB8AC3E}">
        <p14:creationId xmlns:p14="http://schemas.microsoft.com/office/powerpoint/2010/main" val="3512892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Today we will</a:t>
            </a:r>
          </a:p>
        </p:txBody>
      </p:sp>
      <p:pic>
        <p:nvPicPr>
          <p:cNvPr id="5" name="Picture 4" descr="A mosaic of different colors&#10;&#10;Description automatically generated">
            <a:extLst>
              <a:ext uri="{FF2B5EF4-FFF2-40B4-BE49-F238E27FC236}">
                <a16:creationId xmlns:a16="http://schemas.microsoft.com/office/drawing/2014/main" id="{DF1A226C-A4DF-D040-880A-0E6FE431C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52" r="24285" b="-1"/>
          <a:stretch/>
        </p:blipFill>
        <p:spPr>
          <a:xfrm>
            <a:off x="1357237" y="2078182"/>
            <a:ext cx="2235876" cy="2505693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23805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/>
              <a:t>Describe mixed methods</a:t>
            </a:r>
          </a:p>
          <a:p>
            <a:r>
              <a:rPr lang="en-US" dirty="0"/>
              <a:t>Think about where mixed methods sits</a:t>
            </a:r>
          </a:p>
          <a:p>
            <a:r>
              <a:rPr lang="en-US" dirty="0"/>
              <a:t>Think about mixed methods in our research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9046B3-9BD6-FA89-C1C5-52B2360A1CCE}"/>
              </a:ext>
            </a:extLst>
          </p:cNvPr>
          <p:cNvSpPr txBox="1"/>
          <p:nvPr/>
        </p:nvSpPr>
        <p:spPr>
          <a:xfrm>
            <a:off x="1092531" y="5818386"/>
            <a:ext cx="6163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Picture: https://</a:t>
            </a:r>
            <a:r>
              <a:rPr lang="en-US" sz="1400" dirty="0" err="1"/>
              <a:t>pixabay.com</a:t>
            </a:r>
            <a:r>
              <a:rPr lang="en-US" sz="1400"/>
              <a:t>/photos/mosaic-tiles-template-texture-3394375/</a:t>
            </a:r>
          </a:p>
        </p:txBody>
      </p:sp>
    </p:spTree>
    <p:extLst>
      <p:ext uri="{BB962C8B-B14F-4D97-AF65-F5344CB8AC3E}">
        <p14:creationId xmlns:p14="http://schemas.microsoft.com/office/powerpoint/2010/main" val="121250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417BF9B-C216-0D58-B797-08A9B2870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92" y="595272"/>
            <a:ext cx="8229600" cy="1143000"/>
          </a:xfrm>
        </p:spPr>
        <p:txBody>
          <a:bodyPr/>
          <a:lstStyle/>
          <a:p>
            <a:r>
              <a:rPr lang="en-US"/>
              <a:t>You and mixed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5AF88-348D-5310-1168-B0F55D9E7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endParaRPr lang="en-US"/>
          </a:p>
          <a:p>
            <a:pPr marL="0" indent="0">
              <a:buNone/>
            </a:pPr>
            <a:r>
              <a:rPr lang="en-US"/>
              <a:t>What experiences / plans do you have about using  mixed methods?</a:t>
            </a:r>
          </a:p>
        </p:txBody>
      </p:sp>
      <p:pic>
        <p:nvPicPr>
          <p:cNvPr id="5" name="Picture 4" descr="A person with a speech bubble&#10;&#10;Description automatically generated">
            <a:extLst>
              <a:ext uri="{FF2B5EF4-FFF2-40B4-BE49-F238E27FC236}">
                <a16:creationId xmlns:a16="http://schemas.microsoft.com/office/drawing/2014/main" id="{35C08E66-20CD-3995-A3CF-42CABEAA9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31" r="-16017"/>
          <a:stretch/>
        </p:blipFill>
        <p:spPr>
          <a:xfrm>
            <a:off x="4802579" y="2132690"/>
            <a:ext cx="4038600" cy="2273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0988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991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Quantitative, qualitative </a:t>
            </a:r>
            <a:br>
              <a:rPr lang="en-US"/>
            </a:br>
            <a:r>
              <a:rPr lang="en-US"/>
              <a:t>and mixed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1950"/>
            <a:ext cx="8229600" cy="4525963"/>
          </a:xfrm>
        </p:spPr>
        <p:txBody>
          <a:bodyPr>
            <a:normAutofit/>
          </a:bodyPr>
          <a:lstStyle/>
          <a:p>
            <a:r>
              <a:rPr lang="en-US"/>
              <a:t>Quantitative - data in the form of number</a:t>
            </a:r>
          </a:p>
          <a:p>
            <a:r>
              <a:rPr lang="en-US"/>
              <a:t>Qualitative - data in the form of text, images, objects</a:t>
            </a:r>
          </a:p>
          <a:p>
            <a:r>
              <a:rPr lang="en-US"/>
              <a:t>Mixed methods simply refers to two or more methods of 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263638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examples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i="1"/>
              <a:t>Learning through online discussion: A case of triangulation in research:</a:t>
            </a:r>
          </a:p>
          <a:p>
            <a:r>
              <a:rPr lang="en-GB" b="0" i="0" u="none" strike="noStrike">
                <a:effectLst/>
              </a:rPr>
              <a:t>A study of a distance learning module, for part time students, on the topic of e-business, within an MBA programme</a:t>
            </a:r>
          </a:p>
          <a:p>
            <a:r>
              <a:rPr lang="en-GB" b="0" i="0" u="none" strike="noStrike">
                <a:effectLst/>
              </a:rPr>
              <a:t>Key questions: What was students’ overall evaluation of the e-business module? How did students conduct their group work? How was tutor support provided? How did students characterise the learning experience? </a:t>
            </a:r>
          </a:p>
          <a:p>
            <a:r>
              <a:rPr lang="en-US"/>
              <a:t>Methods</a:t>
            </a:r>
          </a:p>
          <a:p>
            <a:pPr marL="400050" lvl="1" indent="0">
              <a:buNone/>
            </a:pPr>
            <a:r>
              <a:rPr lang="en-GB" sz="3100" b="0" i="0" u="none" strike="noStrike">
                <a:effectLst/>
              </a:rPr>
              <a:t>online questionnaire survey, message analysis and face to face interview</a:t>
            </a:r>
            <a:endParaRPr lang="en-US" sz="31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1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Kazakh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b="1">
                <a:effectLst/>
                <a:latin typeface="AdvPSPLTB"/>
              </a:rPr>
              <a:t>School leadership and capacity building in Kazakhstan </a:t>
            </a:r>
            <a:r>
              <a:rPr lang="en-GB" sz="2800" b="1"/>
              <a:t> </a:t>
            </a:r>
            <a:r>
              <a:rPr lang="en-GB" sz="2800" b="1" err="1">
                <a:effectLst/>
                <a:latin typeface="AdvPSPLT"/>
              </a:rPr>
              <a:t>Yakavets</a:t>
            </a:r>
            <a:r>
              <a:rPr lang="en-GB" sz="2800" b="1">
                <a:effectLst/>
                <a:latin typeface="AdvPSPLT"/>
              </a:rPr>
              <a:t> et al (2015)</a:t>
            </a:r>
          </a:p>
          <a:p>
            <a:pPr marL="0" indent="0">
              <a:buNone/>
            </a:pPr>
            <a:r>
              <a:rPr lang="en-GB" sz="2800">
                <a:effectLst/>
                <a:latin typeface="AdvPSPLT"/>
              </a:rPr>
              <a:t>The overall 2014 research project was a mixed-methods study drawing on semi-structured interviews, focus groups and a survey as well as the analysis of documents published by the </a:t>
            </a:r>
            <a:r>
              <a:rPr lang="en-GB" sz="2800" err="1">
                <a:effectLst/>
                <a:latin typeface="AdvPSPLT"/>
              </a:rPr>
              <a:t>MoES</a:t>
            </a:r>
            <a:r>
              <a:rPr lang="en-GB" sz="2800">
                <a:effectLst/>
                <a:latin typeface="AdvPSPLT"/>
              </a:rPr>
              <a:t>, NIS and regional departments of education. </a:t>
            </a:r>
          </a:p>
          <a:p>
            <a:pPr marL="0" indent="0">
              <a:buNone/>
            </a:pPr>
            <a:endParaRPr lang="en-GB" sz="1800">
              <a:latin typeface="AdvPSPLT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01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39823-D0CA-68C4-BDD1-D539BA467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9640"/>
            <a:ext cx="8229600" cy="1143000"/>
          </a:xfrm>
        </p:spPr>
        <p:txBody>
          <a:bodyPr/>
          <a:lstStyle/>
          <a:p>
            <a:r>
              <a:rPr lang="en-US"/>
              <a:t>There are many methods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0AA96-1CC5-65ED-752D-87D6EAA20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582" y="1683327"/>
            <a:ext cx="5444836" cy="4525963"/>
          </a:xfrm>
        </p:spPr>
        <p:txBody>
          <a:bodyPr>
            <a:normAutofit fontScale="92500"/>
          </a:bodyPr>
          <a:lstStyle/>
          <a:p>
            <a:r>
              <a:rPr lang="en-GB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Obvious is interviews plus survey</a:t>
            </a:r>
          </a:p>
          <a:p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think about: big </a:t>
            </a:r>
            <a:r>
              <a:rPr lang="en-GB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ata, content analysis,  </a:t>
            </a:r>
            <a:r>
              <a:rPr lang="en-GB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elphi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method,  </a:t>
            </a:r>
            <a:r>
              <a:rPr lang="en-GB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iaries, meta-</a:t>
            </a:r>
            <a:r>
              <a:rPr lang="en-GB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nalysis, </a:t>
            </a:r>
            <a:r>
              <a:rPr lang="en-GB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euroimaging (</a:t>
            </a:r>
            <a:r>
              <a:rPr lang="en-GB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actigraphs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GB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hadowing, GPS tracking, document analysis, test scores, observations, visual methods</a:t>
            </a:r>
            <a:endParaRPr lang="en-US"/>
          </a:p>
        </p:txBody>
      </p:sp>
      <p:pic>
        <p:nvPicPr>
          <p:cNvPr id="5" name="Picture 4" descr="A hand holding a phone&#10;&#10;Description automatically generated">
            <a:extLst>
              <a:ext uri="{FF2B5EF4-FFF2-40B4-BE49-F238E27FC236}">
                <a16:creationId xmlns:a16="http://schemas.microsoft.com/office/drawing/2014/main" id="{DC4714B9-171B-A620-5BF3-8CB41E2CE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02" y="2326481"/>
            <a:ext cx="25654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2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9A8CB-100E-32F6-987B-0DAF5996C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45" y="84908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Mixed methods can be </a:t>
            </a:r>
            <a:br>
              <a:rPr lang="en-US"/>
            </a:br>
            <a:r>
              <a:rPr lang="en-US"/>
              <a:t>broken down by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1940C-7F4C-77EA-9378-E968CFF09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92087"/>
            <a:ext cx="8229600" cy="3526972"/>
          </a:xfrm>
        </p:spPr>
        <p:txBody>
          <a:bodyPr>
            <a:normAutofit fontScale="55000" lnSpcReduction="20000"/>
          </a:bodyPr>
          <a:lstStyle/>
          <a:p>
            <a:pPr lvl="1"/>
            <a:r>
              <a:rPr lang="en-US" sz="7000"/>
              <a:t>Type / number of methods</a:t>
            </a:r>
          </a:p>
          <a:p>
            <a:pPr lvl="1"/>
            <a:r>
              <a:rPr lang="en-US" sz="7000"/>
              <a:t>Balance between methods</a:t>
            </a:r>
          </a:p>
          <a:p>
            <a:pPr lvl="1"/>
            <a:r>
              <a:rPr lang="en-US" sz="7000"/>
              <a:t>Concurrent, </a:t>
            </a:r>
            <a:r>
              <a:rPr lang="en-GB" sz="7000"/>
              <a:t> sequential approaches to planning, data collection and analysis</a:t>
            </a:r>
          </a:p>
          <a:p>
            <a:pPr lvl="1"/>
            <a:r>
              <a:rPr lang="en-US" sz="7000"/>
              <a:t>Degree to which integrated </a:t>
            </a:r>
          </a:p>
          <a:p>
            <a:pPr marL="457200" lvl="1" indent="0">
              <a:buNone/>
            </a:pPr>
            <a:endParaRPr lang="en-GB" sz="124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59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8EB4-88FC-B525-A187-0FE953BC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 and number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5F7CB-E0B8-3A6E-66C5-3A8D03471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5382" y="1417638"/>
            <a:ext cx="6175169" cy="4525963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Is in the context of research question</a:t>
            </a:r>
          </a:p>
          <a:p>
            <a:r>
              <a:rPr lang="en-US"/>
              <a:t>Some questions are about perspectives and imply interviews, questionnaires, diaries (affective)</a:t>
            </a:r>
          </a:p>
          <a:p>
            <a:r>
              <a:rPr lang="en-US"/>
              <a:t>Some are about what you do and imply observation or analytics (behaviour)</a:t>
            </a:r>
          </a:p>
          <a:p>
            <a:r>
              <a:rPr lang="en-US"/>
              <a:t>Some are about what you know and imply testing (cognition)</a:t>
            </a:r>
          </a:p>
          <a:p>
            <a:endParaRPr lang="en-US"/>
          </a:p>
        </p:txBody>
      </p:sp>
      <p:pic>
        <p:nvPicPr>
          <p:cNvPr id="5" name="Picture 4" descr="A group of letters on a white background&#10;&#10;Description automatically generated">
            <a:extLst>
              <a:ext uri="{FF2B5EF4-FFF2-40B4-BE49-F238E27FC236}">
                <a16:creationId xmlns:a16="http://schemas.microsoft.com/office/drawing/2014/main" id="{D52ADDD6-A19D-F63C-8AEC-B73C787CB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27" y="2305957"/>
            <a:ext cx="1834783" cy="188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70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0F5E3-2D2B-026B-A50E-EF75FA3DC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of methods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41A2C-8407-AE8A-1A27-4CC101D3F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700" y="1600200"/>
            <a:ext cx="51181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A survey with some interview data v a survey with in depth interview data</a:t>
            </a:r>
          </a:p>
          <a:p>
            <a:r>
              <a:rPr lang="en-US"/>
              <a:t>Learning analytics some illustrative survey data v learning analytics to support a survey</a:t>
            </a:r>
          </a:p>
          <a:p>
            <a:r>
              <a:rPr lang="en-US"/>
              <a:t>In depth interviews with a brief wider context (documentary data)</a:t>
            </a:r>
          </a:p>
        </p:txBody>
      </p:sp>
      <p:pic>
        <p:nvPicPr>
          <p:cNvPr id="5" name="Picture 4" descr="A pencil balancing on a rock&#10;&#10;Description automatically generated">
            <a:extLst>
              <a:ext uri="{FF2B5EF4-FFF2-40B4-BE49-F238E27FC236}">
                <a16:creationId xmlns:a16="http://schemas.microsoft.com/office/drawing/2014/main" id="{74F53529-F76E-C7E2-CA4F-2E762C117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40" y="2635250"/>
            <a:ext cx="2600696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7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EA3CE-453D-ABD3-B58B-79C6CC0E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2145"/>
            <a:ext cx="8229600" cy="1143000"/>
          </a:xfrm>
        </p:spPr>
        <p:txBody>
          <a:bodyPr/>
          <a:lstStyle/>
          <a:p>
            <a:r>
              <a:rPr lang="en-US"/>
              <a:t>Concurrent or sequential? </a:t>
            </a:r>
          </a:p>
        </p:txBody>
      </p:sp>
      <p:pic>
        <p:nvPicPr>
          <p:cNvPr id="5" name="Content Placeholder 4" descr="A close-up of a list&#10;&#10;Description automatically generated">
            <a:extLst>
              <a:ext uri="{FF2B5EF4-FFF2-40B4-BE49-F238E27FC236}">
                <a16:creationId xmlns:a16="http://schemas.microsoft.com/office/drawing/2014/main" id="{E1CA789B-6AD8-2ABD-C52E-300448E5D2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270" y="1655145"/>
            <a:ext cx="8229600" cy="1633111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25B1A8-FE58-4CDD-77D7-D11E290C37C3}"/>
              </a:ext>
            </a:extLst>
          </p:cNvPr>
          <p:cNvSpPr txBox="1">
            <a:spLocks/>
          </p:cNvSpPr>
          <p:nvPr/>
        </p:nvSpPr>
        <p:spPr>
          <a:xfrm>
            <a:off x="647206" y="353587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Concurrent: one feeds into the other</a:t>
            </a:r>
          </a:p>
          <a:p>
            <a:r>
              <a:rPr lang="en-US"/>
              <a:t>Sequential: easier to manage</a:t>
            </a:r>
          </a:p>
          <a:p>
            <a:r>
              <a:rPr lang="en-US"/>
              <a:t>Most decisions are a matter of context</a:t>
            </a:r>
          </a:p>
        </p:txBody>
      </p:sp>
    </p:spTree>
    <p:extLst>
      <p:ext uri="{BB962C8B-B14F-4D97-AF65-F5344CB8AC3E}">
        <p14:creationId xmlns:p14="http://schemas.microsoft.com/office/powerpoint/2010/main" val="101959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9B9A8-D15E-71F7-8124-70144AADF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/>
              <a:t>Degree to which integrated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A2689-2835-D554-B102-82A8B7E32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5096" y="1600200"/>
            <a:ext cx="5171704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Data presented separately in the findings and only integrated at the end</a:t>
            </a:r>
          </a:p>
          <a:p>
            <a:r>
              <a:rPr lang="en-US"/>
              <a:t>Chapter 4 interview findings</a:t>
            </a:r>
          </a:p>
          <a:p>
            <a:r>
              <a:rPr lang="en-US"/>
              <a:t>Chapter 5 survey findings</a:t>
            </a:r>
          </a:p>
          <a:p>
            <a:r>
              <a:rPr lang="en-US"/>
              <a:t>Chapter 6 interviews and surveys combined</a:t>
            </a:r>
          </a:p>
          <a:p>
            <a:pPr marL="0" indent="0">
              <a:buNone/>
            </a:pPr>
            <a:r>
              <a:rPr lang="en-US"/>
              <a:t>Or data integrated within the findings:</a:t>
            </a:r>
          </a:p>
          <a:p>
            <a:pPr marL="0" indent="0">
              <a:buNone/>
            </a:pPr>
            <a:r>
              <a:rPr lang="en-US"/>
              <a:t>Chapter 4 findings</a:t>
            </a:r>
          </a:p>
        </p:txBody>
      </p:sp>
      <p:pic>
        <p:nvPicPr>
          <p:cNvPr id="5" name="Picture 4" descr="A group of puzzle pieces&#10;&#10;Description automatically generated">
            <a:extLst>
              <a:ext uri="{FF2B5EF4-FFF2-40B4-BE49-F238E27FC236}">
                <a16:creationId xmlns:a16="http://schemas.microsoft.com/office/drawing/2014/main" id="{FC874C46-B48C-9F0E-62AB-26B67445B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47900"/>
            <a:ext cx="26797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8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D9496-21C7-A8E5-9F1A-4C21FB3C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Integrated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C0447-B8BB-CCD4-59DD-595882EF5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Attitudes to technology</a:t>
            </a:r>
            <a:endParaRPr lang="en-GB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 explained they were positive about technology, for example one said she was ‘into technology and that </a:t>
            </a:r>
            <a:r>
              <a:rPr lang="en-GB" sz="20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iphones</a:t>
            </a: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were her life’ (Student X). Others said they simply saw technology as the new normal. </a:t>
            </a:r>
            <a:endParaRPr lang="en-GB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further reported that they were confident users of digital tools, and this was borne out when observing their use of computers in the classrooms and </a:t>
            </a:r>
            <a:r>
              <a:rPr lang="en-GB" sz="20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iphones</a:t>
            </a: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outside of work. </a:t>
            </a:r>
          </a:p>
          <a:p>
            <a:pPr marL="0" indent="0">
              <a:buNone/>
            </a:pP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considered themselves particularly resourceful and determined when getting to use a new item of software and this was seen in observation of the new whiteboards. </a:t>
            </a:r>
          </a:p>
          <a:p>
            <a:pPr marL="0" indent="0">
              <a:buNone/>
            </a:pP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survey backed up the interviews,  most participants reported that they were very confident in using technology (see table x)</a:t>
            </a:r>
          </a:p>
        </p:txBody>
      </p:sp>
    </p:spTree>
    <p:extLst>
      <p:ext uri="{BB962C8B-B14F-4D97-AF65-F5344CB8AC3E}">
        <p14:creationId xmlns:p14="http://schemas.microsoft.com/office/powerpoint/2010/main" val="3735755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Triangulation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612" y="1600200"/>
            <a:ext cx="4554187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/>
              <a:t>A key word</a:t>
            </a:r>
          </a:p>
          <a:p>
            <a:r>
              <a:rPr lang="en-US"/>
              <a:t>You can formally compare and contrast data</a:t>
            </a:r>
          </a:p>
          <a:p>
            <a:r>
              <a:rPr lang="en-US"/>
              <a:t>Could be both </a:t>
            </a:r>
            <a:r>
              <a:rPr lang="en-US" i="1"/>
              <a:t>groups</a:t>
            </a:r>
            <a:r>
              <a:rPr lang="en-US"/>
              <a:t> and methods</a:t>
            </a:r>
          </a:p>
          <a:p>
            <a:r>
              <a:rPr lang="en-US"/>
              <a:t>Not to be used mechanistically</a:t>
            </a:r>
          </a:p>
          <a:p>
            <a:r>
              <a:rPr lang="en-US"/>
              <a:t>Don</a:t>
            </a:r>
            <a:r>
              <a:rPr lang="fr-FR"/>
              <a:t>’</a:t>
            </a:r>
            <a:r>
              <a:rPr lang="en-US"/>
              <a:t>t be biased towards confirmability rather than contrast, and complementarity</a:t>
            </a:r>
          </a:p>
          <a:p>
            <a:r>
              <a:rPr lang="en-US"/>
              <a:t>Requires imagination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D01F3A-DD51-D1CE-6D2E-F97AA5B66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06" y="2381827"/>
            <a:ext cx="36830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3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60FD0-5EA1-12B2-F355-5C08A09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/>
              <a:t>It can be interesting…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27DC7-B543-065D-9C14-FCED9B145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…to contrast what we do with what we think we do (A and B) e.g.</a:t>
            </a:r>
          </a:p>
          <a:p>
            <a:r>
              <a:rPr lang="en-US"/>
              <a:t>Interviews and GPS tracking</a:t>
            </a:r>
          </a:p>
          <a:p>
            <a:r>
              <a:rPr lang="en-US"/>
              <a:t>Observation with video diaries</a:t>
            </a:r>
          </a:p>
          <a:p>
            <a:r>
              <a:rPr lang="en-US"/>
              <a:t>Learning analytics and survey questionnaire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54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69803-6A24-B537-A59C-791894D7C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9D34F6-FEBB-CE05-5DD5-267CD6FF1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8447" y="1600200"/>
            <a:ext cx="6347106" cy="4525963"/>
          </a:xfrm>
        </p:spPr>
      </p:pic>
    </p:spTree>
    <p:extLst>
      <p:ext uri="{BB962C8B-B14F-4D97-AF65-F5344CB8AC3E}">
        <p14:creationId xmlns:p14="http://schemas.microsoft.com/office/powerpoint/2010/main" val="4218101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A6815-FB7D-596B-3B65-30C78A354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7766"/>
            <a:ext cx="8229600" cy="1143000"/>
          </a:xfrm>
        </p:spPr>
        <p:txBody>
          <a:bodyPr/>
          <a:lstStyle/>
          <a:p>
            <a:r>
              <a:rPr lang="en-US"/>
              <a:t>In using a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A4B6B-49F4-DDC1-C6BE-3B08AB92E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Note opportunities, e.g. to go deep, to get accurate description of behaviour, to go broad.</a:t>
            </a:r>
          </a:p>
          <a:p>
            <a:r>
              <a:rPr lang="en-US"/>
              <a:t>Note tensions between, say, going for breadth and depth (surveys), or accessing only digital data (analytics)</a:t>
            </a:r>
          </a:p>
          <a:p>
            <a:r>
              <a:rPr lang="en-US"/>
              <a:t>Raise ethical issues about processes and </a:t>
            </a:r>
            <a:r>
              <a:rPr lang="en-US" err="1"/>
              <a:t>anonymising</a:t>
            </a:r>
            <a:r>
              <a:rPr lang="en-US"/>
              <a:t> data </a:t>
            </a:r>
          </a:p>
          <a:p>
            <a:r>
              <a:rPr lang="en-US"/>
              <a:t>Note it is all about the context and the question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14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0E3E4-AE16-5FB0-D99E-23066B8AA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using a method/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E7C95-C510-BB2A-A2F9-4C60CD48E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Discuss issues of validity / reliability or trustworthiness and ways of reducing researcher bias, e.g. inter-rater reliability checks, </a:t>
            </a:r>
            <a:r>
              <a:rPr lang="en-GB" b="0" i="0" u="none" strike="noStrike">
                <a:solidFill>
                  <a:srgbClr val="202124"/>
                </a:solidFill>
                <a:effectLst/>
                <a:latin typeface="Google Sans"/>
              </a:rPr>
              <a:t>Cronbach's alpha, discussion of positionality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80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7308D-8CC0-DC28-B7E9-AC66DB762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 specific about steps taken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B35B15-4676-F4B0-95A0-1B87DFCF541A}"/>
              </a:ext>
            </a:extLst>
          </p:cNvPr>
          <p:cNvGrpSpPr/>
          <p:nvPr/>
        </p:nvGrpSpPr>
        <p:grpSpPr>
          <a:xfrm>
            <a:off x="1204430" y="1862931"/>
            <a:ext cx="5642610" cy="4000500"/>
            <a:chOff x="0" y="0"/>
            <a:chExt cx="5642610" cy="387921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AC9B2F7-E1CF-6B4A-7FC1-D292F1BAEDC7}"/>
                </a:ext>
              </a:extLst>
            </p:cNvPr>
            <p:cNvGrpSpPr/>
            <p:nvPr/>
          </p:nvGrpSpPr>
          <p:grpSpPr>
            <a:xfrm>
              <a:off x="0" y="0"/>
              <a:ext cx="5642610" cy="3879215"/>
              <a:chOff x="0" y="0"/>
              <a:chExt cx="5642610" cy="364367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95F2509-6A63-10EF-8F4B-10FB69AA3A80}"/>
                  </a:ext>
                </a:extLst>
              </p:cNvPr>
              <p:cNvGrpSpPr/>
              <p:nvPr/>
            </p:nvGrpSpPr>
            <p:grpSpPr>
              <a:xfrm>
                <a:off x="0" y="116840"/>
                <a:ext cx="1223010" cy="2533347"/>
                <a:chOff x="0" y="116840"/>
                <a:chExt cx="1223010" cy="2533347"/>
              </a:xfrm>
            </p:grpSpPr>
            <p:sp>
              <p:nvSpPr>
                <p:cNvPr id="15" name="Text Box 15">
                  <a:extLst>
                    <a:ext uri="{FF2B5EF4-FFF2-40B4-BE49-F238E27FC236}">
                      <a16:creationId xmlns:a16="http://schemas.microsoft.com/office/drawing/2014/main" id="{09901751-829A-DA41-EFAB-154789D31357}"/>
                    </a:ext>
                  </a:extLst>
                </p:cNvPr>
                <p:cNvSpPr txBox="1"/>
                <p:nvPr/>
              </p:nvSpPr>
              <p:spPr>
                <a:xfrm>
                  <a:off x="0" y="116840"/>
                  <a:ext cx="1219200" cy="459740"/>
                </a:xfrm>
                <a:prstGeom prst="rect">
                  <a:avLst/>
                </a:prstGeom>
                <a:ln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200000"/>
                    </a:lnSpc>
                    <a:spcAft>
                      <a:spcPts val="800"/>
                    </a:spcAft>
                  </a:pPr>
                  <a:r>
                    <a:rPr lang="en-GB" sz="1000" b="1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Open Coding</a:t>
                  </a:r>
                  <a:r>
                    <a:rPr lang="en-GB" sz="1000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 (Broad-brush)</a:t>
                  </a:r>
                  <a:endParaRPr lang="en-GB" sz="1200">
                    <a:effectLst/>
                    <a:latin typeface="Garamond" panose="02020404030301010803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200000"/>
                    </a:lnSpc>
                    <a:spcAft>
                      <a:spcPts val="800"/>
                    </a:spcAft>
                  </a:pPr>
                  <a:r>
                    <a:rPr lang="en-GB" sz="1000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 </a:t>
                  </a:r>
                  <a:endParaRPr lang="en-GB" sz="1200">
                    <a:effectLst/>
                    <a:latin typeface="Garamond" panose="02020404030301010803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Text Box 21">
                  <a:extLst>
                    <a:ext uri="{FF2B5EF4-FFF2-40B4-BE49-F238E27FC236}">
                      <a16:creationId xmlns:a16="http://schemas.microsoft.com/office/drawing/2014/main" id="{A90EDDEB-E586-ADDB-6595-76DA3B727861}"/>
                    </a:ext>
                  </a:extLst>
                </p:cNvPr>
                <p:cNvSpPr txBox="1"/>
                <p:nvPr/>
              </p:nvSpPr>
              <p:spPr>
                <a:xfrm>
                  <a:off x="3810" y="731048"/>
                  <a:ext cx="1219200" cy="1919139"/>
                </a:xfrm>
                <a:prstGeom prst="rect">
                  <a:avLst/>
                </a:prstGeom>
                <a:ln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Coded 4 transcripts.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Compared codes between two coders.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Applied the codes to remaining transcripts, while open to new codes.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  <a:spcAft>
                      <a:spcPts val="1500"/>
                    </a:spcAft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Resulting in 87 codes.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91B4C11-0436-41EE-6AC7-9C73C3BBF209}"/>
                  </a:ext>
                </a:extLst>
              </p:cNvPr>
              <p:cNvGrpSpPr/>
              <p:nvPr/>
            </p:nvGrpSpPr>
            <p:grpSpPr>
              <a:xfrm>
                <a:off x="1743075" y="0"/>
                <a:ext cx="1794510" cy="3643674"/>
                <a:chOff x="0" y="0"/>
                <a:chExt cx="1794510" cy="3643674"/>
              </a:xfrm>
            </p:grpSpPr>
            <p:sp>
              <p:nvSpPr>
                <p:cNvPr id="13" name="Text Box 18">
                  <a:extLst>
                    <a:ext uri="{FF2B5EF4-FFF2-40B4-BE49-F238E27FC236}">
                      <a16:creationId xmlns:a16="http://schemas.microsoft.com/office/drawing/2014/main" id="{55607A06-6990-2209-74C0-3B63373155BB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794510" cy="574040"/>
                </a:xfrm>
                <a:prstGeom prst="rect">
                  <a:avLst/>
                </a:prstGeom>
                <a:ln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200000"/>
                    </a:lnSpc>
                    <a:spcAft>
                      <a:spcPts val="800"/>
                    </a:spcAft>
                  </a:pPr>
                  <a:r>
                    <a:rPr lang="en-GB" sz="1000" b="1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Data Reduction Cycle</a:t>
                  </a:r>
                  <a:endParaRPr lang="en-GB" sz="1200">
                    <a:effectLst/>
                    <a:latin typeface="Garamond" panose="02020404030301010803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200000"/>
                    </a:lnSpc>
                    <a:spcAft>
                      <a:spcPts val="800"/>
                    </a:spcAft>
                  </a:pPr>
                  <a:r>
                    <a:rPr lang="en-GB" sz="1000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(Codes to Sub-categories and Categories)</a:t>
                  </a:r>
                  <a:endParaRPr lang="en-GB" sz="1200">
                    <a:effectLst/>
                    <a:latin typeface="Garamond" panose="02020404030301010803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200000"/>
                    </a:lnSpc>
                    <a:spcAft>
                      <a:spcPts val="800"/>
                    </a:spcAft>
                  </a:pPr>
                  <a:r>
                    <a:rPr lang="en-GB" sz="1000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 </a:t>
                  </a:r>
                  <a:endParaRPr lang="en-GB" sz="1200">
                    <a:effectLst/>
                    <a:latin typeface="Garamond" panose="02020404030301010803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Text Box 24">
                  <a:extLst>
                    <a:ext uri="{FF2B5EF4-FFF2-40B4-BE49-F238E27FC236}">
                      <a16:creationId xmlns:a16="http://schemas.microsoft.com/office/drawing/2014/main" id="{7E479D48-34FE-A510-81F3-F087B23051D8}"/>
                    </a:ext>
                  </a:extLst>
                </p:cNvPr>
                <p:cNvSpPr txBox="1"/>
                <p:nvPr/>
              </p:nvSpPr>
              <p:spPr>
                <a:xfrm>
                  <a:off x="287655" y="685799"/>
                  <a:ext cx="1219200" cy="2957875"/>
                </a:xfrm>
                <a:prstGeom prst="rect">
                  <a:avLst/>
                </a:prstGeom>
                <a:ln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Further refinement on codes.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‘Structural coding’ combining codes into bigger groups.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Groups became Sub-categories.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Several Sub-categories combined to make Categories.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  <a:spcAft>
                      <a:spcPts val="1500"/>
                    </a:spcAft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Resulting in 12 Categories and 40 Sub-categories. 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C1531C3-4AAC-8D6B-AC4A-30280628C96D}"/>
                  </a:ext>
                </a:extLst>
              </p:cNvPr>
              <p:cNvGrpSpPr/>
              <p:nvPr/>
            </p:nvGrpSpPr>
            <p:grpSpPr>
              <a:xfrm>
                <a:off x="4048125" y="106418"/>
                <a:ext cx="1594485" cy="2339501"/>
                <a:chOff x="0" y="106418"/>
                <a:chExt cx="1594485" cy="2339501"/>
              </a:xfrm>
            </p:grpSpPr>
            <p:sp>
              <p:nvSpPr>
                <p:cNvPr id="11" name="Text Box 19">
                  <a:extLst>
                    <a:ext uri="{FF2B5EF4-FFF2-40B4-BE49-F238E27FC236}">
                      <a16:creationId xmlns:a16="http://schemas.microsoft.com/office/drawing/2014/main" id="{65F56A15-F657-1158-A22A-3419D5DBF507}"/>
                    </a:ext>
                  </a:extLst>
                </p:cNvPr>
                <p:cNvSpPr txBox="1"/>
                <p:nvPr/>
              </p:nvSpPr>
              <p:spPr>
                <a:xfrm>
                  <a:off x="0" y="106418"/>
                  <a:ext cx="1594485" cy="416518"/>
                </a:xfrm>
                <a:prstGeom prst="rect">
                  <a:avLst/>
                </a:prstGeom>
                <a:ln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200000"/>
                    </a:lnSpc>
                    <a:spcAft>
                      <a:spcPts val="800"/>
                    </a:spcAft>
                  </a:pPr>
                  <a:r>
                    <a:rPr lang="en-GB" sz="1000" b="1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Presentation Cycle</a:t>
                  </a:r>
                  <a:r>
                    <a:rPr lang="en-GB" sz="1000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endParaRPr lang="en-GB" sz="1200">
                    <a:effectLst/>
                    <a:latin typeface="Garamond" panose="02020404030301010803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200000"/>
                    </a:lnSpc>
                    <a:spcAft>
                      <a:spcPts val="800"/>
                    </a:spcAft>
                  </a:pPr>
                  <a:r>
                    <a:rPr lang="en-GB" sz="1000">
                      <a:effectLst/>
                      <a:latin typeface="Garamond" panose="020204040303010108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 </a:t>
                  </a:r>
                  <a:endParaRPr lang="en-GB" sz="1200">
                    <a:effectLst/>
                    <a:latin typeface="Garamond" panose="02020404030301010803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Text Box 25">
                  <a:extLst>
                    <a:ext uri="{FF2B5EF4-FFF2-40B4-BE49-F238E27FC236}">
                      <a16:creationId xmlns:a16="http://schemas.microsoft.com/office/drawing/2014/main" id="{C2AD7079-A002-740F-B608-499E3AA64F0A}"/>
                    </a:ext>
                  </a:extLst>
                </p:cNvPr>
                <p:cNvSpPr txBox="1"/>
                <p:nvPr/>
              </p:nvSpPr>
              <p:spPr>
                <a:xfrm>
                  <a:off x="180975" y="685799"/>
                  <a:ext cx="1219200" cy="1760120"/>
                </a:xfrm>
                <a:prstGeom prst="rect">
                  <a:avLst/>
                </a:prstGeom>
                <a:ln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Arranged under 4 themes.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Some mediating categories e.g. ‘Extrinsic’, ‘Intrinsic’.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  <a:p>
                  <a:pPr marL="228600" indent="-228600">
                    <a:lnSpc>
                      <a:spcPct val="150000"/>
                    </a:lnSpc>
                    <a:spcAft>
                      <a:spcPts val="1500"/>
                    </a:spcAft>
                  </a:pPr>
                  <a:r>
                    <a:rPr lang="en-US" sz="1000" kern="1400" spc="25">
                      <a:solidFill>
                        <a:srgbClr val="17365D"/>
                      </a:solidFill>
                      <a:effectLst/>
                      <a:latin typeface="Garamond" panose="02020404030301010803" pitchFamily="18" charset="0"/>
                      <a:ea typeface="MS Gothic" panose="020B0609070205080204" pitchFamily="49" charset="-128"/>
                      <a:cs typeface="Times New Roman" panose="02020603050405020304" pitchFamily="18" charset="0"/>
                    </a:rPr>
                    <a:t>Some re-positioning of codes.</a:t>
                  </a:r>
                  <a:endParaRPr lang="en-GB" sz="1200" kern="1400" spc="25">
                    <a:solidFill>
                      <a:srgbClr val="17365D"/>
                    </a:solidFill>
                    <a:effectLst/>
                    <a:latin typeface="Garamond" panose="02020404030301010803" pitchFamily="18" charset="0"/>
                    <a:ea typeface="MS Gothic" panose="020B0609070205080204" pitchFamily="49" charset="-128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6" name="Chevron 5">
              <a:extLst>
                <a:ext uri="{FF2B5EF4-FFF2-40B4-BE49-F238E27FC236}">
                  <a16:creationId xmlns:a16="http://schemas.microsoft.com/office/drawing/2014/main" id="{2CB2D9E7-8B0A-8C22-E005-9523A7E5A0A5}"/>
                </a:ext>
              </a:extLst>
            </p:cNvPr>
            <p:cNvSpPr/>
            <p:nvPr/>
          </p:nvSpPr>
          <p:spPr>
            <a:xfrm>
              <a:off x="1362075" y="1371600"/>
              <a:ext cx="457200" cy="571500"/>
            </a:xfrm>
            <a:prstGeom prst="chevr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7" name="Chevron 6">
              <a:extLst>
                <a:ext uri="{FF2B5EF4-FFF2-40B4-BE49-F238E27FC236}">
                  <a16:creationId xmlns:a16="http://schemas.microsoft.com/office/drawing/2014/main" id="{877D93E3-23CA-AEB1-67CB-8A01A1C85E36}"/>
                </a:ext>
              </a:extLst>
            </p:cNvPr>
            <p:cNvSpPr/>
            <p:nvPr/>
          </p:nvSpPr>
          <p:spPr>
            <a:xfrm>
              <a:off x="3571875" y="1371600"/>
              <a:ext cx="457200" cy="571500"/>
            </a:xfrm>
            <a:prstGeom prst="chevr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99107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1F59-93F7-01CD-D24E-27F0E56FB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And when and how methods were mixed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D1C9AA-B6C9-F28D-A9E4-1EA06FABE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74837"/>
            <a:ext cx="8229600" cy="2477634"/>
          </a:xfrm>
        </p:spPr>
      </p:pic>
    </p:spTree>
    <p:extLst>
      <p:ext uri="{BB962C8B-B14F-4D97-AF65-F5344CB8AC3E}">
        <p14:creationId xmlns:p14="http://schemas.microsoft.com/office/powerpoint/2010/main" val="307815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3855-7036-18ED-3D72-12A810AB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93" y="8119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The logic is in the 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AB274-BCC6-D6D1-99E5-58706AFA3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8118"/>
            <a:ext cx="8229600" cy="4525963"/>
          </a:xfrm>
        </p:spPr>
        <p:txBody>
          <a:bodyPr>
            <a:normAutofit/>
          </a:bodyPr>
          <a:lstStyle/>
          <a:p>
            <a:r>
              <a:rPr lang="en-US"/>
              <a:t>But do we ask questions with methods in mind or do we have methods in mind when we ask questions? </a:t>
            </a:r>
          </a:p>
          <a:p>
            <a:r>
              <a:rPr lang="en-US"/>
              <a:t>‘To someone with a hammer every problem concerns a nail’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20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mixed methods?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2015" y="1417638"/>
            <a:ext cx="5225970" cy="4525963"/>
          </a:xfrm>
        </p:spPr>
        <p:txBody>
          <a:bodyPr>
            <a:normAutofit/>
          </a:bodyPr>
          <a:lstStyle/>
          <a:p>
            <a:r>
              <a:rPr lang="en-US"/>
              <a:t>Combines breadth and depth</a:t>
            </a:r>
          </a:p>
          <a:p>
            <a:r>
              <a:rPr lang="en-US"/>
              <a:t>More trustworthy </a:t>
            </a:r>
          </a:p>
          <a:p>
            <a:r>
              <a:rPr lang="en-US"/>
              <a:t>Invites reflexivity</a:t>
            </a:r>
          </a:p>
          <a:p>
            <a:r>
              <a:rPr lang="en-US"/>
              <a:t>Flexible</a:t>
            </a:r>
          </a:p>
          <a:p>
            <a:endParaRPr lang="en-US"/>
          </a:p>
          <a:p>
            <a:r>
              <a:rPr lang="en-US"/>
              <a:t>Difficult to see why not on principle</a:t>
            </a:r>
          </a:p>
        </p:txBody>
      </p:sp>
      <p:pic>
        <p:nvPicPr>
          <p:cNvPr id="5" name="Picture 4" descr="A white cartoon character with a red question mark&#10;&#10;Description automatically generated">
            <a:extLst>
              <a:ext uri="{FF2B5EF4-FFF2-40B4-BE49-F238E27FC236}">
                <a16:creationId xmlns:a16="http://schemas.microsoft.com/office/drawing/2014/main" id="{CD912702-C3F0-5843-B17D-32F808334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526" y="2134404"/>
            <a:ext cx="20828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32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But there is a why not..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8280"/>
            <a:ext cx="8229600" cy="4525963"/>
          </a:xfrm>
        </p:spPr>
        <p:txBody>
          <a:bodyPr>
            <a:normAutofit/>
          </a:bodyPr>
          <a:lstStyle/>
          <a:p>
            <a:r>
              <a:rPr lang="en-US"/>
              <a:t>Using some methods badly</a:t>
            </a:r>
          </a:p>
          <a:p>
            <a:r>
              <a:rPr lang="en-US"/>
              <a:t>Lack of time</a:t>
            </a:r>
          </a:p>
          <a:p>
            <a:r>
              <a:rPr lang="en-US"/>
              <a:t>Unthinking / artificial application</a:t>
            </a:r>
            <a:endParaRPr lang="en-GB"/>
          </a:p>
          <a:p>
            <a:r>
              <a:rPr lang="en-US"/>
              <a:t>Some methods ruled out e.g. hard to reach populations </a:t>
            </a:r>
            <a:endParaRPr lang="en-GB"/>
          </a:p>
          <a:p>
            <a:r>
              <a:rPr lang="en-GB"/>
              <a:t>May be used with </a:t>
            </a:r>
            <a:r>
              <a:rPr lang="en-US"/>
              <a:t>‘</a:t>
            </a:r>
            <a:r>
              <a:rPr lang="en-US" err="1"/>
              <a:t>confirmability</a:t>
            </a:r>
            <a:r>
              <a:rPr lang="en-US"/>
              <a:t>’ in mind</a:t>
            </a:r>
          </a:p>
          <a:p>
            <a:r>
              <a:rPr lang="en-US"/>
              <a:t>Mixed for the sake of being mixed 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90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BF6DB-30F0-BEAE-1FD4-D98C59AD5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23" y="982342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/>
              <a:t>And mixed methods is not a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286F8-E0C8-6570-E6F2-722C93CAE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63403"/>
            <a:ext cx="7886700" cy="32635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/>
              <a:t>When we talk about research design we often talk about</a:t>
            </a:r>
          </a:p>
          <a:p>
            <a:endParaRPr lang="en-US"/>
          </a:p>
          <a:p>
            <a:r>
              <a:rPr lang="en-US"/>
              <a:t>ontology: ‘what the world is’</a:t>
            </a:r>
          </a:p>
          <a:p>
            <a:r>
              <a:rPr lang="en-US"/>
              <a:t>epistemology: how we can knowledge of the world’</a:t>
            </a:r>
          </a:p>
          <a:p>
            <a:r>
              <a:rPr lang="en-US"/>
              <a:t>methodology: the general approach to the problem</a:t>
            </a:r>
          </a:p>
          <a:p>
            <a:r>
              <a:rPr lang="en-US"/>
              <a:t>methods: the particular tools being used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32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882D8-86A6-7FE0-8E49-7D1B133A7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780" y="1531887"/>
            <a:ext cx="7886700" cy="994172"/>
          </a:xfrm>
        </p:spPr>
        <p:txBody>
          <a:bodyPr/>
          <a:lstStyle/>
          <a:p>
            <a:r>
              <a:rPr lang="en-US"/>
              <a:t>Ontology: What the world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A309-97D9-A6D7-316C-A8D075FFB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4626" y="2526058"/>
            <a:ext cx="4703371" cy="3263504"/>
          </a:xfrm>
        </p:spPr>
        <p:txBody>
          <a:bodyPr>
            <a:normAutofit/>
          </a:bodyPr>
          <a:lstStyle/>
          <a:p>
            <a:r>
              <a:rPr lang="en-US">
                <a:latin typeface="+mj-lt"/>
              </a:rPr>
              <a:t>Objectivism or realism </a:t>
            </a:r>
          </a:p>
          <a:p>
            <a:r>
              <a:rPr lang="en-GB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en-GB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ubjectivist or socially constructed</a:t>
            </a:r>
          </a:p>
          <a:p>
            <a:r>
              <a:rPr lang="en-US">
                <a:latin typeface="+mj-lt"/>
              </a:rPr>
              <a:t>Or bit of each e.g. critical realism, pragmatism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8ABE7C-562D-EF78-152D-489B477C5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017" y="2547166"/>
            <a:ext cx="176212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07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857AF-6E0B-DB3B-3983-239DBD6C7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1359284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/>
              <a:t>Epistemology: gaining knowledge of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42849-C6E1-8DB1-9356-BC8113E33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1890" y="2463403"/>
            <a:ext cx="4703371" cy="326350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Interpretivism – aims to understand perspectives, a uniquely human science</a:t>
            </a:r>
          </a:p>
          <a:p>
            <a:r>
              <a:rPr lang="en-US" dirty="0"/>
              <a:t>Positivism – tools of natural science work in social science</a:t>
            </a:r>
          </a:p>
          <a:p>
            <a:r>
              <a:rPr lang="en-US" dirty="0"/>
              <a:t>Pragmatism – through action and problem solving we will understand the world </a:t>
            </a:r>
          </a:p>
        </p:txBody>
      </p:sp>
      <p:pic>
        <p:nvPicPr>
          <p:cNvPr id="5" name="Picture 4" descr="A silhouette of a tree in a human head&#10;&#10;Description automatically generated">
            <a:extLst>
              <a:ext uri="{FF2B5EF4-FFF2-40B4-BE49-F238E27FC236}">
                <a16:creationId xmlns:a16="http://schemas.microsoft.com/office/drawing/2014/main" id="{D8D5D531-AE47-DE67-9C73-030890926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86" y="2597310"/>
            <a:ext cx="2072514" cy="211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06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14CF-7917-D729-81A8-D69B78A49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57275"/>
            <a:ext cx="7886700" cy="994172"/>
          </a:xfrm>
        </p:spPr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C5140-85AF-D673-D942-FF6D9BB37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9050" y="1971675"/>
            <a:ext cx="4029075" cy="38290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sz="1950" dirty="0">
                <a:ea typeface="Cambria" panose="02040503050406030204" pitchFamily="18" charset="0"/>
                <a:cs typeface="Times New Roman" panose="02020603050405020304" pitchFamily="18" charset="0"/>
              </a:rPr>
              <a:t>The rationale for the design in relation to the research question.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sz="1950" dirty="0">
                <a:ea typeface="Cambria" panose="02040503050406030204" pitchFamily="18" charset="0"/>
                <a:cs typeface="Times New Roman" panose="02020603050405020304" pitchFamily="18" charset="0"/>
              </a:rPr>
              <a:t>For example, 'how many' type questions suggest a </a:t>
            </a:r>
            <a:r>
              <a:rPr lang="en-GB" sz="1950" b="1" dirty="0">
                <a:ea typeface="Cambria" panose="02040503050406030204" pitchFamily="18" charset="0"/>
                <a:cs typeface="Times New Roman" panose="02020603050405020304" pitchFamily="18" charset="0"/>
              </a:rPr>
              <a:t>survey</a:t>
            </a:r>
            <a:r>
              <a:rPr lang="en-GB" sz="1950" dirty="0">
                <a:ea typeface="Cambria" panose="02040503050406030204" pitchFamily="18" charset="0"/>
                <a:cs typeface="Times New Roman" panose="02020603050405020304" pitchFamily="18" charset="0"/>
              </a:rPr>
              <a:t> methodology; 'how can I improve' questions suggest </a:t>
            </a:r>
            <a:r>
              <a:rPr lang="en-GB" sz="1950" b="1" dirty="0">
                <a:ea typeface="Cambria" panose="02040503050406030204" pitchFamily="18" charset="0"/>
                <a:cs typeface="Times New Roman" panose="02020603050405020304" pitchFamily="18" charset="0"/>
              </a:rPr>
              <a:t>action research</a:t>
            </a:r>
            <a:r>
              <a:rPr lang="en-GB" sz="1950" dirty="0">
                <a:ea typeface="Cambria" panose="02040503050406030204" pitchFamily="18" charset="0"/>
                <a:cs typeface="Times New Roman" panose="02020603050405020304" pitchFamily="18" charset="0"/>
              </a:rPr>
              <a:t>; 'is this approach better than that...' suggests an </a:t>
            </a:r>
            <a:r>
              <a:rPr lang="en-GB" sz="1950" b="1" dirty="0">
                <a:ea typeface="Cambria" panose="02040503050406030204" pitchFamily="18" charset="0"/>
                <a:cs typeface="Times New Roman" panose="02020603050405020304" pitchFamily="18" charset="0"/>
              </a:rPr>
              <a:t>experimental design</a:t>
            </a:r>
            <a:r>
              <a:rPr lang="en-GB" sz="1950" dirty="0">
                <a:ea typeface="Cambria" panose="02040503050406030204" pitchFamily="18" charset="0"/>
                <a:cs typeface="Times New Roman" panose="02020603050405020304" pitchFamily="18" charset="0"/>
              </a:rPr>
              <a:t> and so 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E05D1-B66F-A6E6-C9C4-F76EEF4D8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36" y="2818210"/>
            <a:ext cx="2619778" cy="220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37211-3E1C-FD2B-5C56-D6863BF0E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51183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dirty="0"/>
              <a:t>Methodology gives  the bigger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E6728-2831-885B-372E-7C8DE8889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49115"/>
            <a:ext cx="7886700" cy="4521701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70000"/>
              </a:lnSpc>
            </a:pPr>
            <a:r>
              <a:rPr lang="en-GB" sz="5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Methodology: Systematic review, meta-analysis, large N studies, Big Data; survey research, secondary data analysis, action research, Experimental, exploratory innovations, </a:t>
            </a:r>
            <a:r>
              <a:rPr lang="en-GB" sz="5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en-GB" sz="5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arrative, life history,  </a:t>
            </a:r>
            <a:r>
              <a:rPr lang="en-GB" sz="5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en-GB" sz="5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valuative enquiry  / experimental study / comparative study, ethnographic immersion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383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B6ECA-1E41-5AA6-0BF3-65BB3B4B6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6186" y="1797248"/>
            <a:ext cx="5422107" cy="396228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Many different types of methodology</a:t>
            </a:r>
          </a:p>
          <a:p>
            <a:r>
              <a:rPr lang="en-US" dirty="0"/>
              <a:t>Make sure you have articulated a methodology and know its strengths and weaknesses</a:t>
            </a:r>
          </a:p>
          <a:p>
            <a:r>
              <a:rPr lang="en-US" dirty="0"/>
              <a:t>Explain why it is particularly appropriate for your study</a:t>
            </a:r>
          </a:p>
          <a:p>
            <a:r>
              <a:rPr lang="en-US" dirty="0"/>
              <a:t>Discuss the ethics e.g. experimental study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BEC94-18E1-EB9B-93BF-12B35BF8F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69" y="2399110"/>
            <a:ext cx="2619778" cy="220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625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A64E9-4D22-87D0-7555-FC072CB96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are the nuts and bolts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FD55B-B2A1-337D-A956-C440C7E22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Methods</a:t>
            </a:r>
            <a:r>
              <a:rPr lang="en-GB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Interviewing, survey, observation but also think big </a:t>
            </a:r>
            <a:r>
              <a:rPr lang="en-GB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en-GB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ata, content analysis,  </a:t>
            </a:r>
            <a:r>
              <a:rPr lang="en-GB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Delphi</a:t>
            </a:r>
            <a:r>
              <a:rPr lang="en-GB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method,  </a:t>
            </a:r>
            <a:r>
              <a:rPr lang="en-GB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en-GB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iaries meta </a:t>
            </a:r>
            <a:r>
              <a:rPr lang="en-GB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en-GB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nalysis, </a:t>
            </a:r>
            <a:r>
              <a:rPr lang="en-GB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en-GB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euroimaging, </a:t>
            </a:r>
            <a:r>
              <a:rPr lang="en-GB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en-GB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hadowing, GPS tracking….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To say you are doing a mixed methods study is not very interesting or surprising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44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7E3BD51-8307-72E2-6E21-F8B123B6A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20" y="81051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But if you want to…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F6C6203-84B9-EB7A-FA1F-5380A9E97843}"/>
              </a:ext>
            </a:extLst>
          </p:cNvPr>
          <p:cNvSpPr txBox="1">
            <a:spLocks/>
          </p:cNvSpPr>
          <p:nvPr/>
        </p:nvSpPr>
        <p:spPr>
          <a:xfrm>
            <a:off x="457200" y="1953512"/>
            <a:ext cx="8229600" cy="509547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3600" dirty="0"/>
              <a:t>Try ‘A research paradigm whose time has come’*</a:t>
            </a:r>
          </a:p>
          <a:p>
            <a:r>
              <a:rPr lang="en-US" sz="3600" dirty="0"/>
              <a:t>Researchers have more in common than think, e.g. most are weak relativists</a:t>
            </a:r>
          </a:p>
          <a:p>
            <a:r>
              <a:rPr lang="en-US" sz="3600" dirty="0"/>
              <a:t>Argues for a mixed methods and mix of inductive and deductive analysis </a:t>
            </a:r>
          </a:p>
          <a:p>
            <a:r>
              <a:rPr lang="en-US" sz="3600" dirty="0"/>
              <a:t>Sees eclecticism, complementarity, inclusivity as important </a:t>
            </a:r>
          </a:p>
          <a:p>
            <a:r>
              <a:rPr lang="en-US" sz="3600" dirty="0"/>
              <a:t>Key dimensions to mixed methods: concurrent or  sequential; equal or dominant </a:t>
            </a:r>
          </a:p>
          <a:p>
            <a:r>
              <a:rPr lang="en-GB" sz="2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*Johnson, R., &amp; Onwuegbuzie, A. (2004). Mixed methods research: A research paradigm whose time has come. </a:t>
            </a:r>
            <a:r>
              <a:rPr lang="en-GB" sz="21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Educational Researcher, 33</a:t>
            </a:r>
            <a:r>
              <a:rPr lang="en-GB" sz="21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(7), 14 -26.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41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EE03F-CBAF-F8AD-950B-B589ABF39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924CA-3C8B-6A53-818A-DFC58A64E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Creswell, J. W., &amp; Creswell, J. D. (2017). Research design: Qualitative, quantitative, and mixed methods approaches. London: Sage.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Be aware of say</a:t>
            </a:r>
          </a:p>
          <a:p>
            <a:r>
              <a:rPr lang="en-US" dirty="0"/>
              <a:t>Journal of mixed methods research</a:t>
            </a:r>
          </a:p>
          <a:p>
            <a:r>
              <a:rPr lang="en-US" dirty="0"/>
              <a:t>International journal of mixed methods research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Think about writing about your methods not just your findings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4541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025" y="1261754"/>
            <a:ext cx="5486400" cy="566738"/>
          </a:xfrm>
        </p:spPr>
        <p:txBody>
          <a:bodyPr anchor="b">
            <a:noAutofit/>
          </a:bodyPr>
          <a:lstStyle/>
          <a:p>
            <a:r>
              <a:rPr lang="en-US" sz="3200"/>
              <a:t>Would you use mixed methods in your research?</a:t>
            </a:r>
          </a:p>
        </p:txBody>
      </p:sp>
      <p:pic>
        <p:nvPicPr>
          <p:cNvPr id="5" name="Picture 4" descr="A person drinking from a cup while working on a computer&#10;&#10;Description automatically generated">
            <a:extLst>
              <a:ext uri="{FF2B5EF4-FFF2-40B4-BE49-F238E27FC236}">
                <a16:creationId xmlns:a16="http://schemas.microsoft.com/office/drawing/2014/main" id="{A7A01729-AE2B-8D6D-3596-0356CDF761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00" r="-2" b="-2"/>
          <a:stretch/>
        </p:blipFill>
        <p:spPr>
          <a:xfrm>
            <a:off x="463137" y="2439405"/>
            <a:ext cx="4440485" cy="3330364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5146624" y="2564760"/>
            <a:ext cx="3337852" cy="2102241"/>
          </a:xfrm>
        </p:spPr>
        <p:txBody>
          <a:bodyPr>
            <a:normAutofit lnSpcReduction="10000"/>
          </a:bodyPr>
          <a:lstStyle/>
          <a:p>
            <a:r>
              <a:rPr lang="en-US" sz="2800"/>
              <a:t>If not,  why not?</a:t>
            </a:r>
          </a:p>
          <a:p>
            <a:r>
              <a:rPr lang="en-US" sz="2800"/>
              <a:t>If so which methods, in what order, with what underpinning rationale?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F2B256-F77F-9437-FE97-C22ACF58332B}"/>
              </a:ext>
            </a:extLst>
          </p:cNvPr>
          <p:cNvSpPr txBox="1"/>
          <p:nvPr/>
        </p:nvSpPr>
        <p:spPr>
          <a:xfrm>
            <a:off x="1104405" y="6008914"/>
            <a:ext cx="6923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Source: https://</a:t>
            </a:r>
            <a:r>
              <a:rPr lang="en-US" sz="1200" err="1"/>
              <a:t>pixabay.com</a:t>
            </a:r>
            <a:r>
              <a:rPr lang="en-US" sz="1200"/>
              <a:t>/photos/laptop-apple-macbook-computer-2557571/</a:t>
            </a:r>
          </a:p>
        </p:txBody>
      </p:sp>
    </p:spTree>
    <p:extLst>
      <p:ext uri="{BB962C8B-B14F-4D97-AF65-F5344CB8AC3E}">
        <p14:creationId xmlns:p14="http://schemas.microsoft.com/office/powerpoint/2010/main" val="3032994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6A5C7-2C7B-6A0D-1526-52B62FF45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discuss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88A41-8BEA-A016-64D0-3F855D7D0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Are you a fan of mixed methods?</a:t>
            </a:r>
          </a:p>
          <a:p>
            <a:r>
              <a:rPr lang="en-US"/>
              <a:t>Do you think much about ontology / epistemology?</a:t>
            </a:r>
          </a:p>
          <a:p>
            <a:r>
              <a:rPr lang="en-US"/>
              <a:t>How would you justify a mixed methods approach?</a:t>
            </a:r>
          </a:p>
        </p:txBody>
      </p:sp>
    </p:spTree>
    <p:extLst>
      <p:ext uri="{BB962C8B-B14F-4D97-AF65-F5344CB8AC3E}">
        <p14:creationId xmlns:p14="http://schemas.microsoft.com/office/powerpoint/2010/main" val="2983585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0386B3F-12D7-684B-9394-CDE9F9545BBB}">
  <we:reference id="3e0fcce7-415c-4081-926c-b4e449c650e4" version="1.1.0.1" store="EXCatalog" storeType="EXCatalog"/>
  <we:alternateReferences>
    <we:reference id="WA200004709" version="1.1.0.1" store="en-GB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21166</TotalTime>
  <Words>1525</Words>
  <Application>Microsoft Macintosh PowerPoint</Application>
  <PresentationFormat>On-screen Show (4:3)</PresentationFormat>
  <Paragraphs>168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AdvPSPLT</vt:lpstr>
      <vt:lpstr>AdvPSPLTB</vt:lpstr>
      <vt:lpstr>Arial</vt:lpstr>
      <vt:lpstr>Calibri</vt:lpstr>
      <vt:lpstr>Garamond</vt:lpstr>
      <vt:lpstr>Google Sans</vt:lpstr>
      <vt:lpstr>Helvetica Neue</vt:lpstr>
      <vt:lpstr>Office Theme</vt:lpstr>
      <vt:lpstr>Mixed methods:  Should we be using them?</vt:lpstr>
      <vt:lpstr>Today we will</vt:lpstr>
      <vt:lpstr>You and mixed methods</vt:lpstr>
      <vt:lpstr>Quantitative, qualitative  and mixed methods</vt:lpstr>
      <vt:lpstr>Some examples </vt:lpstr>
      <vt:lpstr>Kazakh example</vt:lpstr>
      <vt:lpstr>There are many methods </vt:lpstr>
      <vt:lpstr>Mixed methods can be  broken down by</vt:lpstr>
      <vt:lpstr>Type and number </vt:lpstr>
      <vt:lpstr>Balance of methods </vt:lpstr>
      <vt:lpstr>Concurrent or sequential? </vt:lpstr>
      <vt:lpstr>Degree to which integrated </vt:lpstr>
      <vt:lpstr>Integrated text</vt:lpstr>
      <vt:lpstr>Triangulation </vt:lpstr>
      <vt:lpstr>It can be interesting…</vt:lpstr>
      <vt:lpstr>PowerPoint Presentation</vt:lpstr>
      <vt:lpstr>In using a method</vt:lpstr>
      <vt:lpstr>In using a method/</vt:lpstr>
      <vt:lpstr>Be specific about steps taken</vt:lpstr>
      <vt:lpstr>And when and how methods were mixed</vt:lpstr>
      <vt:lpstr>The logic is in the research question</vt:lpstr>
      <vt:lpstr>Why mixed methods? </vt:lpstr>
      <vt:lpstr>But there is a why not..</vt:lpstr>
      <vt:lpstr>And mixed methods is not a methodology</vt:lpstr>
      <vt:lpstr>Ontology: What the world is</vt:lpstr>
      <vt:lpstr>Epistemology: gaining knowledge of the world</vt:lpstr>
      <vt:lpstr>Methodology</vt:lpstr>
      <vt:lpstr>Methodology gives  the bigger picture</vt:lpstr>
      <vt:lpstr>PowerPoint Presentation</vt:lpstr>
      <vt:lpstr>Methods are the nuts and bolts</vt:lpstr>
      <vt:lpstr>But if you want to…</vt:lpstr>
      <vt:lpstr>or</vt:lpstr>
      <vt:lpstr>Would you use mixed methods in your research?</vt:lpstr>
      <vt:lpstr>To discuss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Mixed methods</dc:title>
  <dc:creator>Michael Hammond</dc:creator>
  <cp:lastModifiedBy>Hammond, Michael</cp:lastModifiedBy>
  <cp:revision>48</cp:revision>
  <cp:lastPrinted>2019-01-25T15:36:06Z</cp:lastPrinted>
  <dcterms:created xsi:type="dcterms:W3CDTF">2016-01-25T12:24:08Z</dcterms:created>
  <dcterms:modified xsi:type="dcterms:W3CDTF">2023-10-17T13:34:37Z</dcterms:modified>
</cp:coreProperties>
</file>