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74" r:id="rId6"/>
    <p:sldId id="275" r:id="rId7"/>
    <p:sldId id="260" r:id="rId8"/>
    <p:sldId id="276" r:id="rId9"/>
    <p:sldId id="262" r:id="rId10"/>
    <p:sldId id="280" r:id="rId11"/>
    <p:sldId id="263" r:id="rId12"/>
    <p:sldId id="261" r:id="rId13"/>
    <p:sldId id="264" r:id="rId14"/>
    <p:sldId id="277" r:id="rId15"/>
    <p:sldId id="278" r:id="rId16"/>
    <p:sldId id="266" r:id="rId17"/>
    <p:sldId id="282" r:id="rId18"/>
    <p:sldId id="267" r:id="rId19"/>
    <p:sldId id="283" r:id="rId20"/>
    <p:sldId id="279" r:id="rId21"/>
    <p:sldId id="268" r:id="rId22"/>
    <p:sldId id="269" r:id="rId23"/>
    <p:sldId id="270" r:id="rId24"/>
    <p:sldId id="272" r:id="rId25"/>
    <p:sldId id="281" r:id="rId26"/>
    <p:sldId id="27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90"/>
  </p:normalViewPr>
  <p:slideViewPr>
    <p:cSldViewPr snapToGrid="0">
      <p:cViewPr varScale="1">
        <p:scale>
          <a:sx n="114" d="100"/>
          <a:sy n="114" d="100"/>
        </p:scale>
        <p:origin x="47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D28F3-01DC-09E6-3ED4-DFE278FB844B}"/>
              </a:ext>
            </a:extLst>
          </p:cNvPr>
          <p:cNvSpPr>
            <a:spLocks noGrp="1"/>
          </p:cNvSpPr>
          <p:nvPr>
            <p:ph type="ctrTitle"/>
          </p:nvPr>
        </p:nvSpPr>
        <p:spPr>
          <a:xfrm>
            <a:off x="1524000" y="1122363"/>
            <a:ext cx="9144000" cy="2387600"/>
          </a:xfr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6DA0584-A6D3-2691-A162-D2E596C196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BA63B9A-2E18-E8C5-ED8A-BBA3BBD607D3}"/>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5" name="Footer Placeholder 4">
            <a:extLst>
              <a:ext uri="{FF2B5EF4-FFF2-40B4-BE49-F238E27FC236}">
                <a16:creationId xmlns:a16="http://schemas.microsoft.com/office/drawing/2014/main" id="{F0BAFAB6-074F-EB4E-11B5-329F2EE6FC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5BA5F5-1092-A26A-7F64-84D374038F1A}"/>
              </a:ext>
            </a:extLst>
          </p:cNvPr>
          <p:cNvSpPr>
            <a:spLocks noGrp="1"/>
          </p:cNvSpPr>
          <p:nvPr>
            <p:ph type="sldNum" sz="quarter" idx="12"/>
          </p:nvPr>
        </p:nvSpPr>
        <p:spPr/>
        <p:txBody>
          <a:bodyPr/>
          <a:lstStyle/>
          <a:p>
            <a:fld id="{72C7BF7F-9096-4E47-AD87-663B74A86C53}" type="slidenum">
              <a:rPr lang="en-US" smtClean="0"/>
              <a:t>‹#›</a:t>
            </a:fld>
            <a:endParaRPr lang="en-US"/>
          </a:p>
        </p:txBody>
      </p:sp>
      <p:pic>
        <p:nvPicPr>
          <p:cNvPr id="7" name="Picture 6" descr="\\MARLON\User57\e\edsnad\Documents\My Pictures\PPt\4-3_split_4-12_sky_blue.jpg">
            <a:extLst>
              <a:ext uri="{FF2B5EF4-FFF2-40B4-BE49-F238E27FC236}">
                <a16:creationId xmlns:a16="http://schemas.microsoft.com/office/drawing/2014/main" id="{B3461FB3-1A80-15A4-B1E7-9463165B44B3}"/>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2192000" cy="15567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3623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B9903-D0DE-DE47-679C-2FF4354F55D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B5E50C5-32FB-E26D-D757-9AC21F925F6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F202B9-CF83-EAF7-7CE5-0E39E2DFAB5F}"/>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5" name="Footer Placeholder 4">
            <a:extLst>
              <a:ext uri="{FF2B5EF4-FFF2-40B4-BE49-F238E27FC236}">
                <a16:creationId xmlns:a16="http://schemas.microsoft.com/office/drawing/2014/main" id="{21EB351B-A240-4EBA-C564-760F232203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EB209-A899-951C-16CF-CFD4096DC66D}"/>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373023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B144-5930-EE71-1DF5-14A2FABF0B6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94507AA-8BEF-000B-C326-E71F996638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05044EA-D106-30D2-568C-36509C865EE4}"/>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5" name="Footer Placeholder 4">
            <a:extLst>
              <a:ext uri="{FF2B5EF4-FFF2-40B4-BE49-F238E27FC236}">
                <a16:creationId xmlns:a16="http://schemas.microsoft.com/office/drawing/2014/main" id="{8BC4568E-C830-BBB5-0820-A21DE78070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A4AE24-C093-707C-E659-BF390F1226F2}"/>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258068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09C1-4562-3C56-1BDE-2EA1BEDE6F0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5AEFA6E-09FB-E1F0-CAD1-4E9952B138B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3CA0066-FF9B-1FBA-9250-5A1593841A5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67B255D-E945-776C-9334-9677A5789E14}"/>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6" name="Footer Placeholder 5">
            <a:extLst>
              <a:ext uri="{FF2B5EF4-FFF2-40B4-BE49-F238E27FC236}">
                <a16:creationId xmlns:a16="http://schemas.microsoft.com/office/drawing/2014/main" id="{4BC71924-3C68-B033-CE4F-64A3B0468C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9A16D8-9E3A-6C83-B30C-7B208D49F68F}"/>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379661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6634F-70E5-404F-B8EB-C12F202E96A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9B860C-D7FA-5C45-4D7A-0921E1C1D6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384CC0A-DAF1-89C6-76EE-37613A99FFB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3E5FBA3-675D-C954-4219-E3F8229303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BE0666C-5F11-1AE2-C687-E809F5C3BBB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6778B64-F939-225B-E8C0-532E5079DEA1}"/>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8" name="Footer Placeholder 7">
            <a:extLst>
              <a:ext uri="{FF2B5EF4-FFF2-40B4-BE49-F238E27FC236}">
                <a16:creationId xmlns:a16="http://schemas.microsoft.com/office/drawing/2014/main" id="{05B55A69-1CFD-2597-563F-76EEB1EE27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8F54B6-2A3F-0FDE-5303-10E82BCBE23B}"/>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1604124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AC606-9588-AAB2-3EDF-3C56E97DCCB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1E53985-5BB4-4930-8DB4-29AD224BB6B9}"/>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4" name="Footer Placeholder 3">
            <a:extLst>
              <a:ext uri="{FF2B5EF4-FFF2-40B4-BE49-F238E27FC236}">
                <a16:creationId xmlns:a16="http://schemas.microsoft.com/office/drawing/2014/main" id="{0D118605-50E3-7FAB-45D3-79B5110C2C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6101E9-E92A-EF9E-F599-88D8BA7A90BC}"/>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3614396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3BBF2A-AB52-F282-646F-85FA09F79D82}"/>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3" name="Footer Placeholder 2">
            <a:extLst>
              <a:ext uri="{FF2B5EF4-FFF2-40B4-BE49-F238E27FC236}">
                <a16:creationId xmlns:a16="http://schemas.microsoft.com/office/drawing/2014/main" id="{6D160302-663E-F251-651D-1312635066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8457F0-2275-7029-94EA-62EB688A9D37}"/>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2920792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122A-AA7D-810B-B63A-B4D70696A1E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0517BF7-2ECC-6A5E-65FA-00D7A707CF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8E64EE7-CD5C-F6B0-2854-D9836BCA6C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086F8FC-3FDF-69DF-F481-18DACA87A416}"/>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6" name="Footer Placeholder 5">
            <a:extLst>
              <a:ext uri="{FF2B5EF4-FFF2-40B4-BE49-F238E27FC236}">
                <a16:creationId xmlns:a16="http://schemas.microsoft.com/office/drawing/2014/main" id="{A818EC73-3B17-8674-8C3A-CBB748E908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813A01-F94E-0065-17CB-5C43B4D6937C}"/>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278898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F5B79-7BF3-8106-FEEE-C7DBAA2C69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FD22970-1352-60DC-4A96-CF692B27D8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28EEFB-DB0D-5E31-8E36-1AB1D88935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1FF3D6-FB4E-55E4-1556-527DD7DE6870}"/>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6" name="Footer Placeholder 5">
            <a:extLst>
              <a:ext uri="{FF2B5EF4-FFF2-40B4-BE49-F238E27FC236}">
                <a16:creationId xmlns:a16="http://schemas.microsoft.com/office/drawing/2014/main" id="{3ED6AC2A-0CC3-38EC-F99B-4E1D03416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2A8C93-448F-3918-6179-38E6952F6F49}"/>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3550084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FE83B-227F-27CF-0A25-3616C493DEF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707374D-47AB-32D3-3255-93AA3D3114E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1573FBB-DEAF-7D60-BAA3-9595189C5B83}"/>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5" name="Footer Placeholder 4">
            <a:extLst>
              <a:ext uri="{FF2B5EF4-FFF2-40B4-BE49-F238E27FC236}">
                <a16:creationId xmlns:a16="http://schemas.microsoft.com/office/drawing/2014/main" id="{B1122C93-12AD-421C-F3D9-744CCCDA2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AE2ECD-2CC6-ED97-0CA6-88EE9B042072}"/>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584844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364648-4387-DE63-4B77-64C4D1ECE87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4601B00-1E89-CCDB-255B-D37B1D58121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80283A5-97F3-F0C5-305C-6C2931E9BDE8}"/>
              </a:ext>
            </a:extLst>
          </p:cNvPr>
          <p:cNvSpPr>
            <a:spLocks noGrp="1"/>
          </p:cNvSpPr>
          <p:nvPr>
            <p:ph type="dt" sz="half" idx="10"/>
          </p:nvPr>
        </p:nvSpPr>
        <p:spPr/>
        <p:txBody>
          <a:bodyPr/>
          <a:lstStyle/>
          <a:p>
            <a:fld id="{4BB95245-5136-814F-85EC-E3835EEA7912}" type="datetimeFigureOut">
              <a:rPr lang="en-US" smtClean="0"/>
              <a:t>10/10/23</a:t>
            </a:fld>
            <a:endParaRPr lang="en-US"/>
          </a:p>
        </p:txBody>
      </p:sp>
      <p:sp>
        <p:nvSpPr>
          <p:cNvPr id="5" name="Footer Placeholder 4">
            <a:extLst>
              <a:ext uri="{FF2B5EF4-FFF2-40B4-BE49-F238E27FC236}">
                <a16:creationId xmlns:a16="http://schemas.microsoft.com/office/drawing/2014/main" id="{E90ADF36-AD97-A467-F0C9-38B1E1272F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8FABE-F3C1-BFAF-E628-ED949C8405F3}"/>
              </a:ext>
            </a:extLst>
          </p:cNvPr>
          <p:cNvSpPr>
            <a:spLocks noGrp="1"/>
          </p:cNvSpPr>
          <p:nvPr>
            <p:ph type="sldNum" sz="quarter" idx="12"/>
          </p:nvPr>
        </p:nvSpPr>
        <p:spPr/>
        <p:txBody>
          <a:bodyPr/>
          <a:lstStyle/>
          <a:p>
            <a:fld id="{72C7BF7F-9096-4E47-AD87-663B74A86C53}" type="slidenum">
              <a:rPr lang="en-US" smtClean="0"/>
              <a:t>‹#›</a:t>
            </a:fld>
            <a:endParaRPr lang="en-US"/>
          </a:p>
        </p:txBody>
      </p:sp>
    </p:spTree>
    <p:extLst>
      <p:ext uri="{BB962C8B-B14F-4D97-AF65-F5344CB8AC3E}">
        <p14:creationId xmlns:p14="http://schemas.microsoft.com/office/powerpoint/2010/main" val="3770767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9271D4-78E3-15CA-F7A3-FAB8979E6B02}"/>
              </a:ext>
            </a:extLst>
          </p:cNvPr>
          <p:cNvSpPr>
            <a:spLocks noGrp="1"/>
          </p:cNvSpPr>
          <p:nvPr>
            <p:ph type="title"/>
          </p:nvPr>
        </p:nvSpPr>
        <p:spPr>
          <a:xfrm>
            <a:off x="838200" y="721092"/>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D61DF3D-5DA7-1E81-5A3C-639E1ECF766B}"/>
              </a:ext>
            </a:extLst>
          </p:cNvPr>
          <p:cNvSpPr>
            <a:spLocks noGrp="1"/>
          </p:cNvSpPr>
          <p:nvPr>
            <p:ph type="body" idx="1"/>
          </p:nvPr>
        </p:nvSpPr>
        <p:spPr>
          <a:xfrm>
            <a:off x="838200" y="2055813"/>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0A79A0F-FBE4-8AD2-FA7D-E9F0A74458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B95245-5136-814F-85EC-E3835EEA7912}" type="datetimeFigureOut">
              <a:rPr lang="en-US" smtClean="0"/>
              <a:t>10/10/23</a:t>
            </a:fld>
            <a:endParaRPr lang="en-US"/>
          </a:p>
        </p:txBody>
      </p:sp>
      <p:sp>
        <p:nvSpPr>
          <p:cNvPr id="5" name="Footer Placeholder 4">
            <a:extLst>
              <a:ext uri="{FF2B5EF4-FFF2-40B4-BE49-F238E27FC236}">
                <a16:creationId xmlns:a16="http://schemas.microsoft.com/office/drawing/2014/main" id="{66165897-F61C-F426-4215-FA0AA753DB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E16E0D-B2C9-F024-3672-DABF677A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C7BF7F-9096-4E47-AD87-663B74A86C53}" type="slidenum">
              <a:rPr lang="en-US" smtClean="0"/>
              <a:t>‹#›</a:t>
            </a:fld>
            <a:endParaRPr lang="en-US"/>
          </a:p>
        </p:txBody>
      </p:sp>
      <p:pic>
        <p:nvPicPr>
          <p:cNvPr id="7" name="Picture 6" descr="\\MARLON\User57\e\edsnad\Documents\My Pictures\PPt\4-3_split_4-12_sky_blue.jpg">
            <a:extLst>
              <a:ext uri="{FF2B5EF4-FFF2-40B4-BE49-F238E27FC236}">
                <a16:creationId xmlns:a16="http://schemas.microsoft.com/office/drawing/2014/main" id="{6B7CDA23-C688-B3A8-FBB1-BB1A4E8A3704}"/>
              </a:ext>
            </a:extLst>
          </p:cNvPr>
          <p:cNvPicPr>
            <a:picLocks noChangeAspect="1" noChangeArrowheads="1"/>
          </p:cNvPicPr>
          <p:nvPr userDrawn="1"/>
        </p:nvPicPr>
        <p:blipFill rotWithShape="1">
          <a:blip r:embed="rId13" cstate="screen">
            <a:extLst>
              <a:ext uri="{28A0092B-C50C-407E-A947-70E740481C1C}">
                <a14:useLocalDpi xmlns:a14="http://schemas.microsoft.com/office/drawing/2010/main"/>
              </a:ext>
            </a:extLst>
          </a:blip>
          <a:srcRect/>
          <a:stretch/>
        </p:blipFill>
        <p:spPr bwMode="auto">
          <a:xfrm>
            <a:off x="0" y="0"/>
            <a:ext cx="12192000" cy="15567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39062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7E092-8AEC-3DBA-147E-B1337D33A893}"/>
              </a:ext>
            </a:extLst>
          </p:cNvPr>
          <p:cNvSpPr>
            <a:spLocks noGrp="1"/>
          </p:cNvSpPr>
          <p:nvPr>
            <p:ph type="ctrTitle"/>
          </p:nvPr>
        </p:nvSpPr>
        <p:spPr>
          <a:xfrm>
            <a:off x="3048000" y="1041400"/>
            <a:ext cx="9144000" cy="2387600"/>
          </a:xfrm>
        </p:spPr>
        <p:txBody>
          <a:bodyPr/>
          <a:lstStyle/>
          <a:p>
            <a:r>
              <a:rPr lang="en-US" dirty="0"/>
              <a:t>Getting published</a:t>
            </a:r>
          </a:p>
        </p:txBody>
      </p:sp>
      <p:sp>
        <p:nvSpPr>
          <p:cNvPr id="3" name="Subtitle 2">
            <a:extLst>
              <a:ext uri="{FF2B5EF4-FFF2-40B4-BE49-F238E27FC236}">
                <a16:creationId xmlns:a16="http://schemas.microsoft.com/office/drawing/2014/main" id="{F5A22CCC-9974-2FD0-5721-D65365716E03}"/>
              </a:ext>
            </a:extLst>
          </p:cNvPr>
          <p:cNvSpPr>
            <a:spLocks noGrp="1"/>
          </p:cNvSpPr>
          <p:nvPr>
            <p:ph type="subTitle" idx="1"/>
          </p:nvPr>
        </p:nvSpPr>
        <p:spPr>
          <a:xfrm>
            <a:off x="1714005" y="3792043"/>
            <a:ext cx="9144000" cy="1655762"/>
          </a:xfrm>
        </p:spPr>
        <p:txBody>
          <a:bodyPr/>
          <a:lstStyle/>
          <a:p>
            <a:r>
              <a:rPr lang="en-US" dirty="0"/>
              <a:t>Michael Hammond</a:t>
            </a:r>
          </a:p>
        </p:txBody>
      </p:sp>
      <p:pic>
        <p:nvPicPr>
          <p:cNvPr id="5" name="Picture 4" descr="A person sitting at a table&#10;&#10;Description automatically generated">
            <a:extLst>
              <a:ext uri="{FF2B5EF4-FFF2-40B4-BE49-F238E27FC236}">
                <a16:creationId xmlns:a16="http://schemas.microsoft.com/office/drawing/2014/main" id="{69F2E72B-6D64-4C33-1606-E7682421371A}"/>
              </a:ext>
            </a:extLst>
          </p:cNvPr>
          <p:cNvPicPr>
            <a:picLocks noChangeAspect="1"/>
          </p:cNvPicPr>
          <p:nvPr/>
        </p:nvPicPr>
        <p:blipFill>
          <a:blip r:embed="rId2"/>
          <a:stretch>
            <a:fillRect/>
          </a:stretch>
        </p:blipFill>
        <p:spPr>
          <a:xfrm>
            <a:off x="728924" y="2814599"/>
            <a:ext cx="3403600" cy="2120900"/>
          </a:xfrm>
          <a:prstGeom prst="rect">
            <a:avLst/>
          </a:prstGeom>
        </p:spPr>
      </p:pic>
    </p:spTree>
    <p:extLst>
      <p:ext uri="{BB962C8B-B14F-4D97-AF65-F5344CB8AC3E}">
        <p14:creationId xmlns:p14="http://schemas.microsoft.com/office/powerpoint/2010/main" val="3881011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79E67-8247-8FB9-A6E9-2B656859B853}"/>
              </a:ext>
            </a:extLst>
          </p:cNvPr>
          <p:cNvSpPr>
            <a:spLocks noGrp="1"/>
          </p:cNvSpPr>
          <p:nvPr>
            <p:ph type="title"/>
          </p:nvPr>
        </p:nvSpPr>
        <p:spPr/>
        <p:txBody>
          <a:bodyPr/>
          <a:lstStyle/>
          <a:p>
            <a:r>
              <a:rPr lang="en-US" dirty="0"/>
              <a:t>I would like to think about </a:t>
            </a:r>
          </a:p>
        </p:txBody>
      </p:sp>
      <p:sp>
        <p:nvSpPr>
          <p:cNvPr id="3" name="Content Placeholder 2">
            <a:extLst>
              <a:ext uri="{FF2B5EF4-FFF2-40B4-BE49-F238E27FC236}">
                <a16:creationId xmlns:a16="http://schemas.microsoft.com/office/drawing/2014/main" id="{5C84FA74-36AC-95C5-BDAF-FC2CA30EEBCE}"/>
              </a:ext>
            </a:extLst>
          </p:cNvPr>
          <p:cNvSpPr>
            <a:spLocks noGrp="1"/>
          </p:cNvSpPr>
          <p:nvPr>
            <p:ph idx="1"/>
          </p:nvPr>
        </p:nvSpPr>
        <p:spPr/>
        <p:txBody>
          <a:bodyPr/>
          <a:lstStyle/>
          <a:p>
            <a:r>
              <a:rPr lang="en-US" dirty="0"/>
              <a:t>Experiences of writing papers</a:t>
            </a:r>
          </a:p>
          <a:p>
            <a:r>
              <a:rPr lang="en-US" dirty="0"/>
              <a:t>Opportunities for writing papers </a:t>
            </a:r>
          </a:p>
          <a:p>
            <a:r>
              <a:rPr lang="en-US" dirty="0"/>
              <a:t>Challenges to get accepted</a:t>
            </a:r>
          </a:p>
          <a:p>
            <a:r>
              <a:rPr lang="en-US" dirty="0"/>
              <a:t>Tips for writing</a:t>
            </a:r>
          </a:p>
          <a:p>
            <a:r>
              <a:rPr lang="en-US" dirty="0"/>
              <a:t>Suggestions for support</a:t>
            </a:r>
          </a:p>
          <a:p>
            <a:pPr marL="0" indent="0">
              <a:buNone/>
            </a:pPr>
            <a:endParaRPr lang="en-US" dirty="0"/>
          </a:p>
        </p:txBody>
      </p:sp>
    </p:spTree>
    <p:extLst>
      <p:ext uri="{BB962C8B-B14F-4D97-AF65-F5344CB8AC3E}">
        <p14:creationId xmlns:p14="http://schemas.microsoft.com/office/powerpoint/2010/main" val="3709447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CE804-9286-27C6-5ED4-0BD43ED105E1}"/>
              </a:ext>
            </a:extLst>
          </p:cNvPr>
          <p:cNvSpPr>
            <a:spLocks noGrp="1"/>
          </p:cNvSpPr>
          <p:nvPr>
            <p:ph type="title"/>
          </p:nvPr>
        </p:nvSpPr>
        <p:spPr>
          <a:xfrm>
            <a:off x="838200" y="970474"/>
            <a:ext cx="10515600" cy="1325563"/>
          </a:xfrm>
        </p:spPr>
        <p:txBody>
          <a:bodyPr/>
          <a:lstStyle/>
          <a:p>
            <a:r>
              <a:rPr lang="en-US" dirty="0"/>
              <a:t>Experiences </a:t>
            </a:r>
          </a:p>
        </p:txBody>
      </p:sp>
      <p:sp>
        <p:nvSpPr>
          <p:cNvPr id="3" name="Content Placeholder 2">
            <a:extLst>
              <a:ext uri="{FF2B5EF4-FFF2-40B4-BE49-F238E27FC236}">
                <a16:creationId xmlns:a16="http://schemas.microsoft.com/office/drawing/2014/main" id="{1B5D9760-9A04-1FAB-9726-C14617CA5749}"/>
              </a:ext>
            </a:extLst>
          </p:cNvPr>
          <p:cNvSpPr>
            <a:spLocks noGrp="1"/>
          </p:cNvSpPr>
          <p:nvPr>
            <p:ph idx="1"/>
          </p:nvPr>
        </p:nvSpPr>
        <p:spPr>
          <a:xfrm>
            <a:off x="4071225" y="1966603"/>
            <a:ext cx="6673933" cy="4351338"/>
          </a:xfrm>
        </p:spPr>
        <p:txBody>
          <a:bodyPr/>
          <a:lstStyle/>
          <a:p>
            <a:r>
              <a:rPr lang="en-US" dirty="0"/>
              <a:t>What are your experiences of writing papers / planning to write papers?</a:t>
            </a:r>
          </a:p>
          <a:p>
            <a:r>
              <a:rPr lang="en-US" dirty="0"/>
              <a:t>Straightforward / challenging</a:t>
            </a:r>
          </a:p>
          <a:p>
            <a:r>
              <a:rPr lang="en-US" dirty="0"/>
              <a:t>Main barriers </a:t>
            </a:r>
          </a:p>
          <a:p>
            <a:r>
              <a:rPr lang="en-US" dirty="0"/>
              <a:t>Main opportunities</a:t>
            </a:r>
          </a:p>
          <a:p>
            <a:endParaRPr lang="en-US" dirty="0"/>
          </a:p>
        </p:txBody>
      </p:sp>
      <p:pic>
        <p:nvPicPr>
          <p:cNvPr id="5" name="Picture 4" descr="A person with a speech bubble&#10;&#10;Description automatically generated">
            <a:extLst>
              <a:ext uri="{FF2B5EF4-FFF2-40B4-BE49-F238E27FC236}">
                <a16:creationId xmlns:a16="http://schemas.microsoft.com/office/drawing/2014/main" id="{1EE0F575-C7B1-06C3-026B-928699AA9B5F}"/>
              </a:ext>
            </a:extLst>
          </p:cNvPr>
          <p:cNvPicPr>
            <a:picLocks noChangeAspect="1"/>
          </p:cNvPicPr>
          <p:nvPr/>
        </p:nvPicPr>
        <p:blipFill rotWithShape="1">
          <a:blip r:embed="rId2"/>
          <a:srcRect l="39631" r="-16017"/>
          <a:stretch/>
        </p:blipFill>
        <p:spPr>
          <a:xfrm>
            <a:off x="1005352" y="2419356"/>
            <a:ext cx="3065873" cy="1722916"/>
          </a:xfrm>
          <a:prstGeom prst="rect">
            <a:avLst/>
          </a:prstGeom>
        </p:spPr>
      </p:pic>
    </p:spTree>
    <p:extLst>
      <p:ext uri="{BB962C8B-B14F-4D97-AF65-F5344CB8AC3E}">
        <p14:creationId xmlns:p14="http://schemas.microsoft.com/office/powerpoint/2010/main" val="1171941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3F0CD-DABD-5D4C-29EF-94493A75CF01}"/>
              </a:ext>
            </a:extLst>
          </p:cNvPr>
          <p:cNvSpPr>
            <a:spLocks noGrp="1"/>
          </p:cNvSpPr>
          <p:nvPr>
            <p:ph type="title"/>
          </p:nvPr>
        </p:nvSpPr>
        <p:spPr>
          <a:xfrm>
            <a:off x="838200" y="1077352"/>
            <a:ext cx="10515600" cy="1416466"/>
          </a:xfrm>
        </p:spPr>
        <p:txBody>
          <a:bodyPr/>
          <a:lstStyle/>
          <a:p>
            <a:r>
              <a:rPr lang="en-US" dirty="0"/>
              <a:t>Opportunities</a:t>
            </a:r>
            <a:br>
              <a:rPr lang="en-US" dirty="0"/>
            </a:br>
            <a:endParaRPr lang="en-US" dirty="0"/>
          </a:p>
        </p:txBody>
      </p:sp>
      <p:sp>
        <p:nvSpPr>
          <p:cNvPr id="3" name="Content Placeholder 2">
            <a:extLst>
              <a:ext uri="{FF2B5EF4-FFF2-40B4-BE49-F238E27FC236}">
                <a16:creationId xmlns:a16="http://schemas.microsoft.com/office/drawing/2014/main" id="{1A7068B9-A05C-B1D6-FF89-9B07B1A6EC86}"/>
              </a:ext>
            </a:extLst>
          </p:cNvPr>
          <p:cNvSpPr>
            <a:spLocks noGrp="1"/>
          </p:cNvSpPr>
          <p:nvPr>
            <p:ph idx="1"/>
          </p:nvPr>
        </p:nvSpPr>
        <p:spPr>
          <a:xfrm>
            <a:off x="4210792" y="2055813"/>
            <a:ext cx="5526974" cy="4351338"/>
          </a:xfrm>
        </p:spPr>
        <p:txBody>
          <a:bodyPr>
            <a:normAutofit/>
          </a:bodyPr>
          <a:lstStyle/>
          <a:p>
            <a:r>
              <a:rPr lang="en-US" dirty="0"/>
              <a:t>Host of journals</a:t>
            </a:r>
          </a:p>
          <a:p>
            <a:r>
              <a:rPr lang="en-US" dirty="0"/>
              <a:t>We have something to write about</a:t>
            </a:r>
          </a:p>
          <a:p>
            <a:r>
              <a:rPr lang="en-US" dirty="0"/>
              <a:t>We have access to journals and papers to model from</a:t>
            </a:r>
          </a:p>
          <a:p>
            <a:r>
              <a:rPr lang="en-US" dirty="0"/>
              <a:t>In many case access to reviewing </a:t>
            </a:r>
          </a:p>
          <a:p>
            <a:endParaRPr lang="en-US" dirty="0"/>
          </a:p>
        </p:txBody>
      </p:sp>
      <p:pic>
        <p:nvPicPr>
          <p:cNvPr id="5" name="Picture 4" descr="A black open door with a bright light&#10;&#10;Description automatically generated">
            <a:extLst>
              <a:ext uri="{FF2B5EF4-FFF2-40B4-BE49-F238E27FC236}">
                <a16:creationId xmlns:a16="http://schemas.microsoft.com/office/drawing/2014/main" id="{AEA4BDD8-2151-AC54-2482-341B7279F96A}"/>
              </a:ext>
            </a:extLst>
          </p:cNvPr>
          <p:cNvPicPr>
            <a:picLocks noChangeAspect="1"/>
          </p:cNvPicPr>
          <p:nvPr/>
        </p:nvPicPr>
        <p:blipFill>
          <a:blip r:embed="rId2"/>
          <a:stretch>
            <a:fillRect/>
          </a:stretch>
        </p:blipFill>
        <p:spPr>
          <a:xfrm>
            <a:off x="747613" y="2212150"/>
            <a:ext cx="2708517" cy="2238334"/>
          </a:xfrm>
          <a:prstGeom prst="rect">
            <a:avLst/>
          </a:prstGeom>
        </p:spPr>
      </p:pic>
    </p:spTree>
    <p:extLst>
      <p:ext uri="{BB962C8B-B14F-4D97-AF65-F5344CB8AC3E}">
        <p14:creationId xmlns:p14="http://schemas.microsoft.com/office/powerpoint/2010/main" val="3793626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72C0D-996B-5C06-17CD-B35BC14AFE20}"/>
              </a:ext>
            </a:extLst>
          </p:cNvPr>
          <p:cNvSpPr>
            <a:spLocks noGrp="1"/>
          </p:cNvSpPr>
          <p:nvPr>
            <p:ph type="title"/>
          </p:nvPr>
        </p:nvSpPr>
        <p:spPr>
          <a:xfrm>
            <a:off x="4602677" y="982349"/>
            <a:ext cx="4980709" cy="1325563"/>
          </a:xfrm>
        </p:spPr>
        <p:txBody>
          <a:bodyPr/>
          <a:lstStyle/>
          <a:p>
            <a:r>
              <a:rPr lang="en-US" dirty="0"/>
              <a:t>Constraints</a:t>
            </a:r>
          </a:p>
        </p:txBody>
      </p:sp>
      <p:sp>
        <p:nvSpPr>
          <p:cNvPr id="3" name="Content Placeholder 2">
            <a:extLst>
              <a:ext uri="{FF2B5EF4-FFF2-40B4-BE49-F238E27FC236}">
                <a16:creationId xmlns:a16="http://schemas.microsoft.com/office/drawing/2014/main" id="{BFD7E837-A7A8-2E63-21F9-F604F4DE81B5}"/>
              </a:ext>
            </a:extLst>
          </p:cNvPr>
          <p:cNvSpPr>
            <a:spLocks noGrp="1"/>
          </p:cNvSpPr>
          <p:nvPr>
            <p:ph idx="1"/>
          </p:nvPr>
        </p:nvSpPr>
        <p:spPr>
          <a:xfrm>
            <a:off x="4497682" y="2050754"/>
            <a:ext cx="6500751" cy="4351338"/>
          </a:xfrm>
        </p:spPr>
        <p:txBody>
          <a:bodyPr/>
          <a:lstStyle/>
          <a:p>
            <a:r>
              <a:rPr lang="en-US" dirty="0"/>
              <a:t>May not know what the reviewers are looking for  </a:t>
            </a:r>
          </a:p>
          <a:p>
            <a:r>
              <a:rPr lang="en-US" dirty="0"/>
              <a:t>Dealing with ‘predatory’ journals</a:t>
            </a:r>
          </a:p>
          <a:p>
            <a:r>
              <a:rPr lang="en-US" dirty="0"/>
              <a:t>Having to find the ‘right’ journals</a:t>
            </a:r>
          </a:p>
          <a:p>
            <a:r>
              <a:rPr lang="en-US" dirty="0"/>
              <a:t>Under pressure to publish, does not got the time or space to think </a:t>
            </a:r>
          </a:p>
          <a:p>
            <a:r>
              <a:rPr lang="en-US" dirty="0"/>
              <a:t>Simply not enough time</a:t>
            </a:r>
          </a:p>
        </p:txBody>
      </p:sp>
      <p:pic>
        <p:nvPicPr>
          <p:cNvPr id="5" name="Picture 4" descr="A silhouette of a person pushing a large ball up a hill&#10;&#10;Description automatically generated">
            <a:extLst>
              <a:ext uri="{FF2B5EF4-FFF2-40B4-BE49-F238E27FC236}">
                <a16:creationId xmlns:a16="http://schemas.microsoft.com/office/drawing/2014/main" id="{30C5A6E2-E366-3CDB-1882-A7E318E7229A}"/>
              </a:ext>
            </a:extLst>
          </p:cNvPr>
          <p:cNvPicPr>
            <a:picLocks noChangeAspect="1"/>
          </p:cNvPicPr>
          <p:nvPr/>
        </p:nvPicPr>
        <p:blipFill>
          <a:blip r:embed="rId2"/>
          <a:stretch>
            <a:fillRect/>
          </a:stretch>
        </p:blipFill>
        <p:spPr>
          <a:xfrm>
            <a:off x="1193567" y="2046655"/>
            <a:ext cx="2261491" cy="3073074"/>
          </a:xfrm>
          <a:prstGeom prst="rect">
            <a:avLst/>
          </a:prstGeom>
        </p:spPr>
      </p:pic>
    </p:spTree>
    <p:extLst>
      <p:ext uri="{BB962C8B-B14F-4D97-AF65-F5344CB8AC3E}">
        <p14:creationId xmlns:p14="http://schemas.microsoft.com/office/powerpoint/2010/main" val="2321386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7B7BF-8C72-0D07-FD4F-4405DF6E2954}"/>
              </a:ext>
            </a:extLst>
          </p:cNvPr>
          <p:cNvSpPr>
            <a:spLocks noGrp="1"/>
          </p:cNvSpPr>
          <p:nvPr>
            <p:ph type="title"/>
          </p:nvPr>
        </p:nvSpPr>
        <p:spPr>
          <a:xfrm>
            <a:off x="838200" y="878254"/>
            <a:ext cx="10515600" cy="1325563"/>
          </a:xfrm>
        </p:spPr>
        <p:txBody>
          <a:bodyPr/>
          <a:lstStyle/>
          <a:p>
            <a:r>
              <a:rPr lang="en-US" dirty="0"/>
              <a:t>Strategies</a:t>
            </a:r>
          </a:p>
        </p:txBody>
      </p:sp>
      <p:sp>
        <p:nvSpPr>
          <p:cNvPr id="3" name="Content Placeholder 2">
            <a:extLst>
              <a:ext uri="{FF2B5EF4-FFF2-40B4-BE49-F238E27FC236}">
                <a16:creationId xmlns:a16="http://schemas.microsoft.com/office/drawing/2014/main" id="{2D3DC962-0505-60BB-BEC9-7B88DA68A4D2}"/>
              </a:ext>
            </a:extLst>
          </p:cNvPr>
          <p:cNvSpPr>
            <a:spLocks noGrp="1"/>
          </p:cNvSpPr>
          <p:nvPr>
            <p:ph idx="1"/>
          </p:nvPr>
        </p:nvSpPr>
        <p:spPr>
          <a:xfrm>
            <a:off x="3092369" y="2203817"/>
            <a:ext cx="8651956" cy="4351338"/>
          </a:xfrm>
        </p:spPr>
        <p:txBody>
          <a:bodyPr/>
          <a:lstStyle/>
          <a:p>
            <a:r>
              <a:rPr lang="en-US" dirty="0"/>
              <a:t>Think about the paper while doing the research </a:t>
            </a:r>
          </a:p>
          <a:p>
            <a:r>
              <a:rPr lang="en-US" dirty="0"/>
              <a:t>Think about what kind of paper(s) to write e.g.:</a:t>
            </a:r>
          </a:p>
          <a:p>
            <a:pPr lvl="1">
              <a:buFont typeface="Courier New" panose="02070309020205020404" pitchFamily="49" charset="0"/>
              <a:buChar char="o"/>
            </a:pPr>
            <a:r>
              <a:rPr lang="en-US" dirty="0"/>
              <a:t>Straight reporting of findings</a:t>
            </a:r>
          </a:p>
          <a:p>
            <a:pPr lvl="1">
              <a:buFont typeface="Courier New" panose="02070309020205020404" pitchFamily="49" charset="0"/>
              <a:buChar char="o"/>
            </a:pPr>
            <a:r>
              <a:rPr lang="en-US" dirty="0"/>
              <a:t>Theoretical contribution based on reading of literature and / or case study</a:t>
            </a:r>
          </a:p>
          <a:p>
            <a:pPr lvl="1">
              <a:buFont typeface="Courier New" panose="02070309020205020404" pitchFamily="49" charset="0"/>
              <a:buChar char="o"/>
            </a:pPr>
            <a:r>
              <a:rPr lang="en-US" dirty="0"/>
              <a:t>Literature review – systematic or narrative</a:t>
            </a:r>
          </a:p>
          <a:p>
            <a:pPr lvl="1">
              <a:buFont typeface="Courier New" panose="02070309020205020404" pitchFamily="49" charset="0"/>
              <a:buChar char="o"/>
            </a:pPr>
            <a:r>
              <a:rPr lang="en-US" dirty="0"/>
              <a:t>Methodological contribution</a:t>
            </a:r>
          </a:p>
          <a:p>
            <a:endParaRPr lang="en-US" dirty="0"/>
          </a:p>
        </p:txBody>
      </p:sp>
      <p:pic>
        <p:nvPicPr>
          <p:cNvPr id="4" name="Picture 3" descr="A cartoon character holding a red and orange gear&#10;&#10;Description automatically generated">
            <a:extLst>
              <a:ext uri="{FF2B5EF4-FFF2-40B4-BE49-F238E27FC236}">
                <a16:creationId xmlns:a16="http://schemas.microsoft.com/office/drawing/2014/main" id="{E0E722E8-AE18-6318-9EF7-88D1AE006B51}"/>
              </a:ext>
            </a:extLst>
          </p:cNvPr>
          <p:cNvPicPr>
            <a:picLocks noChangeAspect="1"/>
          </p:cNvPicPr>
          <p:nvPr/>
        </p:nvPicPr>
        <p:blipFill>
          <a:blip r:embed="rId2"/>
          <a:stretch>
            <a:fillRect/>
          </a:stretch>
        </p:blipFill>
        <p:spPr>
          <a:xfrm>
            <a:off x="600075" y="2502952"/>
            <a:ext cx="2232106" cy="2151232"/>
          </a:xfrm>
          <a:prstGeom prst="rect">
            <a:avLst/>
          </a:prstGeom>
        </p:spPr>
      </p:pic>
    </p:spTree>
    <p:extLst>
      <p:ext uri="{BB962C8B-B14F-4D97-AF65-F5344CB8AC3E}">
        <p14:creationId xmlns:p14="http://schemas.microsoft.com/office/powerpoint/2010/main" val="2283096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ACC53-616E-A813-FF5A-FEA15BF10602}"/>
              </a:ext>
            </a:extLst>
          </p:cNvPr>
          <p:cNvSpPr>
            <a:spLocks noGrp="1"/>
          </p:cNvSpPr>
          <p:nvPr>
            <p:ph type="title"/>
          </p:nvPr>
        </p:nvSpPr>
        <p:spPr/>
        <p:txBody>
          <a:bodyPr/>
          <a:lstStyle/>
          <a:p>
            <a:r>
              <a:rPr lang="en-US" dirty="0"/>
              <a:t>Think about the journal</a:t>
            </a:r>
          </a:p>
        </p:txBody>
      </p:sp>
      <p:sp>
        <p:nvSpPr>
          <p:cNvPr id="3" name="Content Placeholder 2">
            <a:extLst>
              <a:ext uri="{FF2B5EF4-FFF2-40B4-BE49-F238E27FC236}">
                <a16:creationId xmlns:a16="http://schemas.microsoft.com/office/drawing/2014/main" id="{C067DE70-6E08-3BD5-9C90-7FECC2F5D03A}"/>
              </a:ext>
            </a:extLst>
          </p:cNvPr>
          <p:cNvSpPr>
            <a:spLocks noGrp="1"/>
          </p:cNvSpPr>
          <p:nvPr>
            <p:ph idx="1"/>
          </p:nvPr>
        </p:nvSpPr>
        <p:spPr>
          <a:xfrm>
            <a:off x="4013860" y="2055813"/>
            <a:ext cx="7339940" cy="4351338"/>
          </a:xfrm>
        </p:spPr>
        <p:txBody>
          <a:bodyPr>
            <a:normAutofit/>
          </a:bodyPr>
          <a:lstStyle/>
          <a:p>
            <a:r>
              <a:rPr lang="en-US" dirty="0"/>
              <a:t>Look carefully at the journal aims</a:t>
            </a:r>
          </a:p>
          <a:p>
            <a:r>
              <a:rPr lang="en-US" dirty="0"/>
              <a:t>Look at past papers</a:t>
            </a:r>
          </a:p>
          <a:p>
            <a:r>
              <a:rPr lang="en-US" dirty="0"/>
              <a:t>Perhaps write to editor if not sure</a:t>
            </a:r>
          </a:p>
          <a:p>
            <a:r>
              <a:rPr lang="en-US" dirty="0"/>
              <a:t>Consider special issues</a:t>
            </a:r>
          </a:p>
          <a:p>
            <a:pPr marL="0" indent="0">
              <a:buNone/>
            </a:pPr>
            <a:endParaRPr lang="en-US" dirty="0"/>
          </a:p>
        </p:txBody>
      </p:sp>
      <p:pic>
        <p:nvPicPr>
          <p:cNvPr id="5" name="Picture 4" descr="A blue book cover with white text&#10;&#10;Description automatically generated">
            <a:extLst>
              <a:ext uri="{FF2B5EF4-FFF2-40B4-BE49-F238E27FC236}">
                <a16:creationId xmlns:a16="http://schemas.microsoft.com/office/drawing/2014/main" id="{DB39732D-97BF-18A3-DDF1-451859C36071}"/>
              </a:ext>
            </a:extLst>
          </p:cNvPr>
          <p:cNvPicPr>
            <a:picLocks noChangeAspect="1"/>
          </p:cNvPicPr>
          <p:nvPr/>
        </p:nvPicPr>
        <p:blipFill>
          <a:blip r:embed="rId2"/>
          <a:stretch>
            <a:fillRect/>
          </a:stretch>
        </p:blipFill>
        <p:spPr>
          <a:xfrm>
            <a:off x="1298328" y="1860550"/>
            <a:ext cx="2184400" cy="3136900"/>
          </a:xfrm>
          <a:prstGeom prst="rect">
            <a:avLst/>
          </a:prstGeom>
        </p:spPr>
      </p:pic>
    </p:spTree>
    <p:extLst>
      <p:ext uri="{BB962C8B-B14F-4D97-AF65-F5344CB8AC3E}">
        <p14:creationId xmlns:p14="http://schemas.microsoft.com/office/powerpoint/2010/main" val="3408339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3BEBD-176A-149F-0065-90A64E4B9FDF}"/>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A7E627E0-40A0-09D0-0C6B-48B768C7ABC3}"/>
              </a:ext>
            </a:extLst>
          </p:cNvPr>
          <p:cNvSpPr>
            <a:spLocks noGrp="1"/>
          </p:cNvSpPr>
          <p:nvPr>
            <p:ph idx="1"/>
          </p:nvPr>
        </p:nvSpPr>
        <p:spPr/>
        <p:txBody>
          <a:bodyPr>
            <a:normAutofit lnSpcReduction="10000"/>
          </a:bodyPr>
          <a:lstStyle/>
          <a:p>
            <a:pPr>
              <a:lnSpc>
                <a:spcPct val="150000"/>
              </a:lnSpc>
            </a:pPr>
            <a:r>
              <a:rPr lang="en-GB" b="0" i="1" u="none" strike="noStrike" dirty="0">
                <a:solidFill>
                  <a:srgbClr val="333333"/>
                </a:solidFill>
                <a:effectLst/>
                <a:latin typeface="Open Sans" panose="020B0606030504020204" pitchFamily="34" charset="0"/>
              </a:rPr>
              <a:t>Technology, Pedagogy and Education</a:t>
            </a:r>
            <a:r>
              <a:rPr lang="en-GB" b="0" i="0" u="none" strike="noStrike" dirty="0">
                <a:solidFill>
                  <a:srgbClr val="333333"/>
                </a:solidFill>
                <a:effectLst/>
                <a:latin typeface="Open Sans" panose="020B0606030504020204" pitchFamily="34" charset="0"/>
              </a:rPr>
              <a:t> ….It explores the particular contribution that educational technology can make to </a:t>
            </a:r>
            <a:r>
              <a:rPr lang="en-GB" b="0" i="0" u="none" strike="noStrike" dirty="0">
                <a:solidFill>
                  <a:srgbClr val="333333"/>
                </a:solidFill>
                <a:effectLst/>
                <a:highlight>
                  <a:srgbClr val="FFFF00"/>
                </a:highlight>
                <a:latin typeface="Open Sans" panose="020B0606030504020204" pitchFamily="34" charset="0"/>
              </a:rPr>
              <a:t>educational environments</a:t>
            </a:r>
            <a:r>
              <a:rPr lang="en-GB" b="0" i="0" u="none" strike="noStrike" dirty="0">
                <a:solidFill>
                  <a:srgbClr val="333333"/>
                </a:solidFill>
                <a:effectLst/>
                <a:latin typeface="Open Sans" panose="020B0606030504020204" pitchFamily="34" charset="0"/>
              </a:rPr>
              <a:t>, focusing on empirical evidence derived from both quantitative and qualitative research designs, and on a </a:t>
            </a:r>
            <a:r>
              <a:rPr lang="en-GB" b="0" i="0" u="none" strike="noStrike" dirty="0">
                <a:solidFill>
                  <a:srgbClr val="333333"/>
                </a:solidFill>
                <a:effectLst/>
                <a:highlight>
                  <a:srgbClr val="FFFF00"/>
                </a:highlight>
                <a:latin typeface="Open Sans" panose="020B0606030504020204" pitchFamily="34" charset="0"/>
              </a:rPr>
              <a:t>critical analysis </a:t>
            </a:r>
            <a:r>
              <a:rPr lang="en-GB" b="0" i="0" u="none" strike="noStrike" dirty="0">
                <a:solidFill>
                  <a:srgbClr val="333333"/>
                </a:solidFill>
                <a:effectLst/>
                <a:latin typeface="Open Sans" panose="020B0606030504020204" pitchFamily="34" charset="0"/>
              </a:rPr>
              <a:t>of the ways in which </a:t>
            </a:r>
            <a:r>
              <a:rPr lang="en-GB" b="0" i="0" u="none" strike="noStrike" dirty="0">
                <a:solidFill>
                  <a:srgbClr val="333333"/>
                </a:solidFill>
                <a:effectLst/>
                <a:highlight>
                  <a:srgbClr val="FFFF00"/>
                </a:highlight>
                <a:latin typeface="Open Sans" panose="020B0606030504020204" pitchFamily="34" charset="0"/>
              </a:rPr>
              <a:t>new technologies can support learning </a:t>
            </a:r>
            <a:r>
              <a:rPr lang="en-GB" b="0" i="0" u="none" strike="noStrike" dirty="0">
                <a:solidFill>
                  <a:srgbClr val="333333"/>
                </a:solidFill>
                <a:effectLst/>
                <a:latin typeface="Open Sans" panose="020B0606030504020204" pitchFamily="34" charset="0"/>
              </a:rPr>
              <a:t>and teacher professional development in </a:t>
            </a:r>
            <a:r>
              <a:rPr lang="en-GB" b="0" i="0" u="none" strike="noStrike" dirty="0">
                <a:solidFill>
                  <a:srgbClr val="333333"/>
                </a:solidFill>
                <a:effectLst/>
                <a:highlight>
                  <a:srgbClr val="FFFF00"/>
                </a:highlight>
                <a:latin typeface="Open Sans" panose="020B0606030504020204" pitchFamily="34" charset="0"/>
              </a:rPr>
              <a:t>all phases of education</a:t>
            </a:r>
            <a:r>
              <a:rPr lang="en-GB" b="0" i="0" u="none" strike="noStrike" dirty="0">
                <a:solidFill>
                  <a:srgbClr val="333333"/>
                </a:solidFill>
                <a:effectLst/>
                <a:latin typeface="Open Sans" panose="020B0606030504020204" pitchFamily="34" charset="0"/>
              </a:rPr>
              <a:t>.</a:t>
            </a:r>
            <a:endParaRPr lang="en-US" dirty="0"/>
          </a:p>
          <a:p>
            <a:endParaRPr lang="en-US" dirty="0"/>
          </a:p>
        </p:txBody>
      </p:sp>
    </p:spTree>
    <p:extLst>
      <p:ext uri="{BB962C8B-B14F-4D97-AF65-F5344CB8AC3E}">
        <p14:creationId xmlns:p14="http://schemas.microsoft.com/office/powerpoint/2010/main" val="2434743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34E5D-FD63-9922-4C22-844A9FDC438B}"/>
              </a:ext>
            </a:extLst>
          </p:cNvPr>
          <p:cNvSpPr>
            <a:spLocks noGrp="1"/>
          </p:cNvSpPr>
          <p:nvPr>
            <p:ph type="title"/>
          </p:nvPr>
        </p:nvSpPr>
        <p:spPr>
          <a:xfrm>
            <a:off x="838200" y="910663"/>
            <a:ext cx="10515600" cy="1325563"/>
          </a:xfrm>
        </p:spPr>
        <p:txBody>
          <a:bodyPr/>
          <a:lstStyle/>
          <a:p>
            <a:r>
              <a:rPr lang="en-US" dirty="0"/>
              <a:t>Writing the paper</a:t>
            </a:r>
          </a:p>
        </p:txBody>
      </p:sp>
      <p:sp>
        <p:nvSpPr>
          <p:cNvPr id="3" name="Content Placeholder 2">
            <a:extLst>
              <a:ext uri="{FF2B5EF4-FFF2-40B4-BE49-F238E27FC236}">
                <a16:creationId xmlns:a16="http://schemas.microsoft.com/office/drawing/2014/main" id="{DF3B1312-8484-24E1-CE92-FB326E62A1EB}"/>
              </a:ext>
            </a:extLst>
          </p:cNvPr>
          <p:cNvSpPr>
            <a:spLocks noGrp="1"/>
          </p:cNvSpPr>
          <p:nvPr>
            <p:ph idx="1"/>
          </p:nvPr>
        </p:nvSpPr>
        <p:spPr/>
        <p:txBody>
          <a:bodyPr/>
          <a:lstStyle/>
          <a:p>
            <a:r>
              <a:rPr lang="en-US" dirty="0"/>
              <a:t>Many journals will have a variation of Title, Abstract, Introduction, Methodology, Findings (results), Discussion. But this is not universal so check.</a:t>
            </a:r>
          </a:p>
          <a:p>
            <a:r>
              <a:rPr lang="en-US" dirty="0"/>
              <a:t>Journals will have clear guidelines for format e.g. double lined, figures at back and so on</a:t>
            </a:r>
          </a:p>
          <a:p>
            <a:r>
              <a:rPr lang="en-US" dirty="0"/>
              <a:t>Editors will also have expectations in regard to language level and presentation</a:t>
            </a:r>
          </a:p>
        </p:txBody>
      </p:sp>
    </p:spTree>
    <p:extLst>
      <p:ext uri="{BB962C8B-B14F-4D97-AF65-F5344CB8AC3E}">
        <p14:creationId xmlns:p14="http://schemas.microsoft.com/office/powerpoint/2010/main" val="1185053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D24DB-E81D-3ED9-CB21-00D8F3C0025D}"/>
              </a:ext>
            </a:extLst>
          </p:cNvPr>
          <p:cNvSpPr>
            <a:spLocks noGrp="1"/>
          </p:cNvSpPr>
          <p:nvPr>
            <p:ph type="title"/>
          </p:nvPr>
        </p:nvSpPr>
        <p:spPr>
          <a:xfrm>
            <a:off x="852488" y="2664192"/>
            <a:ext cx="4191000" cy="1325563"/>
          </a:xfrm>
        </p:spPr>
        <p:txBody>
          <a:bodyPr/>
          <a:lstStyle/>
          <a:p>
            <a:r>
              <a:rPr lang="en-US" dirty="0"/>
              <a:t>Preparing your MS</a:t>
            </a:r>
          </a:p>
        </p:txBody>
      </p:sp>
      <p:pic>
        <p:nvPicPr>
          <p:cNvPr id="5" name="Content Placeholder 4" descr="A screenshot of a cellphone&#10;&#10;Description automatically generated">
            <a:extLst>
              <a:ext uri="{FF2B5EF4-FFF2-40B4-BE49-F238E27FC236}">
                <a16:creationId xmlns:a16="http://schemas.microsoft.com/office/drawing/2014/main" id="{3222F5BB-ABDC-0DF3-D0B6-AA14A3C85295}"/>
              </a:ext>
            </a:extLst>
          </p:cNvPr>
          <p:cNvPicPr>
            <a:picLocks noGrp="1" noChangeAspect="1"/>
          </p:cNvPicPr>
          <p:nvPr>
            <p:ph idx="1"/>
          </p:nvPr>
        </p:nvPicPr>
        <p:blipFill>
          <a:blip r:embed="rId2"/>
          <a:stretch>
            <a:fillRect/>
          </a:stretch>
        </p:blipFill>
        <p:spPr>
          <a:xfrm>
            <a:off x="5443861" y="1814086"/>
            <a:ext cx="2933051" cy="4351337"/>
          </a:xfrm>
        </p:spPr>
      </p:pic>
    </p:spTree>
    <p:extLst>
      <p:ext uri="{BB962C8B-B14F-4D97-AF65-F5344CB8AC3E}">
        <p14:creationId xmlns:p14="http://schemas.microsoft.com/office/powerpoint/2010/main" val="3900523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1EEC5-1A0A-6BB5-7AAC-186798D9D042}"/>
              </a:ext>
            </a:extLst>
          </p:cNvPr>
          <p:cNvSpPr>
            <a:spLocks noGrp="1"/>
          </p:cNvSpPr>
          <p:nvPr>
            <p:ph type="title"/>
          </p:nvPr>
        </p:nvSpPr>
        <p:spPr/>
        <p:txBody>
          <a:bodyPr/>
          <a:lstStyle/>
          <a:p>
            <a:r>
              <a:rPr lang="en-US" dirty="0"/>
              <a:t>Why you may not get accepted</a:t>
            </a:r>
          </a:p>
        </p:txBody>
      </p:sp>
      <p:sp>
        <p:nvSpPr>
          <p:cNvPr id="3" name="Content Placeholder 2">
            <a:extLst>
              <a:ext uri="{FF2B5EF4-FFF2-40B4-BE49-F238E27FC236}">
                <a16:creationId xmlns:a16="http://schemas.microsoft.com/office/drawing/2014/main" id="{43C31F9F-D1A2-316C-5EF5-ED2BD27038E2}"/>
              </a:ext>
            </a:extLst>
          </p:cNvPr>
          <p:cNvSpPr>
            <a:spLocks noGrp="1"/>
          </p:cNvSpPr>
          <p:nvPr>
            <p:ph idx="1"/>
          </p:nvPr>
        </p:nvSpPr>
        <p:spPr>
          <a:xfrm>
            <a:off x="5500688" y="2055813"/>
            <a:ext cx="5853112" cy="4351338"/>
          </a:xfrm>
        </p:spPr>
        <p:txBody>
          <a:bodyPr>
            <a:normAutofit/>
          </a:bodyPr>
          <a:lstStyle/>
          <a:p>
            <a:r>
              <a:rPr lang="en-US" dirty="0"/>
              <a:t>Simple bad luck, wrong reviewers, trying to get into an already established field</a:t>
            </a:r>
          </a:p>
          <a:p>
            <a:r>
              <a:rPr lang="en-US" dirty="0"/>
              <a:t>Wrong time, does not feel new</a:t>
            </a:r>
          </a:p>
          <a:p>
            <a:r>
              <a:rPr lang="en-US" dirty="0"/>
              <a:t>Fashions change e.g. action research, case study</a:t>
            </a:r>
          </a:p>
          <a:p>
            <a:r>
              <a:rPr lang="en-US" dirty="0"/>
              <a:t>Presentation unclear – halo effect</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descr="A close-up of a sign&#10;&#10;Description automatically generated">
            <a:extLst>
              <a:ext uri="{FF2B5EF4-FFF2-40B4-BE49-F238E27FC236}">
                <a16:creationId xmlns:a16="http://schemas.microsoft.com/office/drawing/2014/main" id="{915D7BF7-BC49-6ADD-EBDD-F1489055E39C}"/>
              </a:ext>
            </a:extLst>
          </p:cNvPr>
          <p:cNvPicPr>
            <a:picLocks noChangeAspect="1"/>
          </p:cNvPicPr>
          <p:nvPr/>
        </p:nvPicPr>
        <p:blipFill>
          <a:blip r:embed="rId2"/>
          <a:stretch>
            <a:fillRect/>
          </a:stretch>
        </p:blipFill>
        <p:spPr>
          <a:xfrm>
            <a:off x="838200" y="2298234"/>
            <a:ext cx="3357563" cy="2261531"/>
          </a:xfrm>
          <a:prstGeom prst="rect">
            <a:avLst/>
          </a:prstGeom>
        </p:spPr>
      </p:pic>
    </p:spTree>
    <p:extLst>
      <p:ext uri="{BB962C8B-B14F-4D97-AF65-F5344CB8AC3E}">
        <p14:creationId xmlns:p14="http://schemas.microsoft.com/office/powerpoint/2010/main" val="221171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27C93-8ECD-50C9-F312-7377967C8EFC}"/>
              </a:ext>
            </a:extLst>
          </p:cNvPr>
          <p:cNvSpPr>
            <a:spLocks noGrp="1"/>
          </p:cNvSpPr>
          <p:nvPr>
            <p:ph type="title"/>
          </p:nvPr>
        </p:nvSpPr>
        <p:spPr/>
        <p:txBody>
          <a:bodyPr/>
          <a:lstStyle/>
          <a:p>
            <a:r>
              <a:rPr lang="en-US" dirty="0"/>
              <a:t>But a more analytical explanation is…</a:t>
            </a:r>
          </a:p>
        </p:txBody>
      </p:sp>
      <p:sp>
        <p:nvSpPr>
          <p:cNvPr id="3" name="Content Placeholder 2">
            <a:extLst>
              <a:ext uri="{FF2B5EF4-FFF2-40B4-BE49-F238E27FC236}">
                <a16:creationId xmlns:a16="http://schemas.microsoft.com/office/drawing/2014/main" id="{5E74EF77-9133-B72B-16F7-344EBE5DF4AB}"/>
              </a:ext>
            </a:extLst>
          </p:cNvPr>
          <p:cNvSpPr>
            <a:spLocks noGrp="1"/>
          </p:cNvSpPr>
          <p:nvPr>
            <p:ph idx="1"/>
          </p:nvPr>
        </p:nvSpPr>
        <p:spPr/>
        <p:txBody>
          <a:bodyPr/>
          <a:lstStyle/>
          <a:p>
            <a:r>
              <a:rPr lang="en-US" dirty="0"/>
              <a:t>The paper feels local, the significance is not brought out either because of narrowness of data or lack of </a:t>
            </a:r>
            <a:r>
              <a:rPr lang="en-US" dirty="0" err="1"/>
              <a:t>theorisation</a:t>
            </a:r>
            <a:r>
              <a:rPr lang="en-US" dirty="0"/>
              <a:t>.</a:t>
            </a:r>
          </a:p>
          <a:p>
            <a:r>
              <a:rPr lang="en-US" dirty="0"/>
              <a:t>It does not address the key reviewer question ‘ why should I be interested in this?’</a:t>
            </a:r>
          </a:p>
          <a:p>
            <a:pPr marL="0" indent="0">
              <a:buNone/>
            </a:pPr>
            <a:r>
              <a:rPr lang="en-US" dirty="0"/>
              <a:t>(remember the reviewer may be in a different country, may have a different slant on the topic and above all is short of time)</a:t>
            </a:r>
          </a:p>
        </p:txBody>
      </p:sp>
    </p:spTree>
    <p:extLst>
      <p:ext uri="{BB962C8B-B14F-4D97-AF65-F5344CB8AC3E}">
        <p14:creationId xmlns:p14="http://schemas.microsoft.com/office/powerpoint/2010/main" val="2599914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A10CC-53F8-81BE-D0F9-4405516AC993}"/>
              </a:ext>
            </a:extLst>
          </p:cNvPr>
          <p:cNvSpPr>
            <a:spLocks noGrp="1"/>
          </p:cNvSpPr>
          <p:nvPr>
            <p:ph type="title"/>
          </p:nvPr>
        </p:nvSpPr>
        <p:spPr/>
        <p:txBody>
          <a:bodyPr/>
          <a:lstStyle/>
          <a:p>
            <a:r>
              <a:rPr lang="en-US" dirty="0"/>
              <a:t>How can you address these issues?</a:t>
            </a:r>
          </a:p>
        </p:txBody>
      </p:sp>
      <p:sp>
        <p:nvSpPr>
          <p:cNvPr id="3" name="Content Placeholder 2">
            <a:extLst>
              <a:ext uri="{FF2B5EF4-FFF2-40B4-BE49-F238E27FC236}">
                <a16:creationId xmlns:a16="http://schemas.microsoft.com/office/drawing/2014/main" id="{E251A53B-457A-21AE-8E11-D61DE86A8C63}"/>
              </a:ext>
            </a:extLst>
          </p:cNvPr>
          <p:cNvSpPr>
            <a:spLocks noGrp="1"/>
          </p:cNvSpPr>
          <p:nvPr>
            <p:ph idx="1"/>
          </p:nvPr>
        </p:nvSpPr>
        <p:spPr/>
        <p:txBody>
          <a:bodyPr>
            <a:normAutofit/>
          </a:bodyPr>
          <a:lstStyle/>
          <a:p>
            <a:r>
              <a:rPr lang="en-US" dirty="0"/>
              <a:t>Make the significance clear in the abstract</a:t>
            </a:r>
          </a:p>
          <a:p>
            <a:pPr marL="0" indent="0">
              <a:buNone/>
            </a:pPr>
            <a:r>
              <a:rPr lang="en-US" i="1" dirty="0"/>
              <a:t>This is a study of MOOCs and the opportunities they provide for non-traditional learners to access education. It explores why learners, who are not themselves already in higher education, sign up for these courses and what they get out of their learning experience.</a:t>
            </a:r>
          </a:p>
          <a:p>
            <a:pPr marL="0" indent="0">
              <a:buNone/>
            </a:pPr>
            <a:r>
              <a:rPr lang="en-US" i="1" dirty="0"/>
              <a:t>The study addressed four key questions: ‘What experiences did these learners have?’; ‘What did they see the opportunities for learning?’; ‘What did they see as constraints on learning?’; ‘What did they learn through their participation?’. etc.</a:t>
            </a:r>
          </a:p>
          <a:p>
            <a:endParaRPr lang="en-US" dirty="0"/>
          </a:p>
        </p:txBody>
      </p:sp>
    </p:spTree>
    <p:extLst>
      <p:ext uri="{BB962C8B-B14F-4D97-AF65-F5344CB8AC3E}">
        <p14:creationId xmlns:p14="http://schemas.microsoft.com/office/powerpoint/2010/main" val="4190864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7AB9-DBCE-8EA5-9188-394F62FA0332}"/>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a16="http://schemas.microsoft.com/office/drawing/2014/main" id="{4D7C5EB8-68AB-C349-0CAE-F383D518BAB1}"/>
              </a:ext>
            </a:extLst>
          </p:cNvPr>
          <p:cNvSpPr>
            <a:spLocks noGrp="1"/>
          </p:cNvSpPr>
          <p:nvPr>
            <p:ph idx="1"/>
          </p:nvPr>
        </p:nvSpPr>
        <p:spPr/>
        <p:txBody>
          <a:bodyPr/>
          <a:lstStyle/>
          <a:p>
            <a:r>
              <a:rPr lang="en-GB" dirty="0">
                <a:effectLst/>
                <a:latin typeface="Helvetica" pitchFamily="2" charset="0"/>
              </a:rPr>
              <a:t>The big idea underlying the research, the key concepts and theories related to study as well as an indication of the practical and academic areas to which the study contributes</a:t>
            </a:r>
          </a:p>
          <a:p>
            <a:r>
              <a:rPr lang="en-GB" dirty="0">
                <a:effectLst/>
                <a:latin typeface="Helvetica" pitchFamily="2" charset="0"/>
              </a:rPr>
              <a:t>This could contain a guide to the paper</a:t>
            </a:r>
          </a:p>
          <a:p>
            <a:r>
              <a:rPr lang="en-GB" dirty="0">
                <a:latin typeface="Helvetica" pitchFamily="2" charset="0"/>
              </a:rPr>
              <a:t>Should be brief, and not replicate the literature review</a:t>
            </a:r>
            <a:endParaRPr lang="en-US" dirty="0"/>
          </a:p>
        </p:txBody>
      </p:sp>
    </p:spTree>
    <p:extLst>
      <p:ext uri="{BB962C8B-B14F-4D97-AF65-F5344CB8AC3E}">
        <p14:creationId xmlns:p14="http://schemas.microsoft.com/office/powerpoint/2010/main" val="4060181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3F600-63C1-BCFA-9EEC-374A3E9B09D1}"/>
              </a:ext>
            </a:extLst>
          </p:cNvPr>
          <p:cNvSpPr>
            <a:spLocks noGrp="1"/>
          </p:cNvSpPr>
          <p:nvPr>
            <p:ph type="title"/>
          </p:nvPr>
        </p:nvSpPr>
        <p:spPr>
          <a:xfrm>
            <a:off x="3395662" y="863967"/>
            <a:ext cx="10515600" cy="1325563"/>
          </a:xfrm>
        </p:spPr>
        <p:txBody>
          <a:bodyPr/>
          <a:lstStyle/>
          <a:p>
            <a:r>
              <a:rPr lang="en-US" dirty="0"/>
              <a:t>Literature review</a:t>
            </a:r>
          </a:p>
        </p:txBody>
      </p:sp>
      <p:sp>
        <p:nvSpPr>
          <p:cNvPr id="3" name="Content Placeholder 2">
            <a:extLst>
              <a:ext uri="{FF2B5EF4-FFF2-40B4-BE49-F238E27FC236}">
                <a16:creationId xmlns:a16="http://schemas.microsoft.com/office/drawing/2014/main" id="{7F9F4801-2682-536D-0BA6-71E5E7EE54A4}"/>
              </a:ext>
            </a:extLst>
          </p:cNvPr>
          <p:cNvSpPr>
            <a:spLocks noGrp="1"/>
          </p:cNvSpPr>
          <p:nvPr>
            <p:ph idx="1"/>
          </p:nvPr>
        </p:nvSpPr>
        <p:spPr>
          <a:xfrm>
            <a:off x="3624263" y="1998663"/>
            <a:ext cx="10515600" cy="4351338"/>
          </a:xfrm>
        </p:spPr>
        <p:txBody>
          <a:bodyPr>
            <a:normAutofit/>
          </a:bodyPr>
          <a:lstStyle/>
          <a:p>
            <a:r>
              <a:rPr lang="en-US" dirty="0"/>
              <a:t>Comment critically</a:t>
            </a:r>
          </a:p>
          <a:p>
            <a:r>
              <a:rPr lang="en-US" dirty="0"/>
              <a:t>Careful about strings of references </a:t>
            </a:r>
          </a:p>
          <a:p>
            <a:r>
              <a:rPr lang="en-US" dirty="0"/>
              <a:t>Make sure you have really read them</a:t>
            </a:r>
          </a:p>
          <a:p>
            <a:r>
              <a:rPr lang="en-US" dirty="0"/>
              <a:t>The key concept(s)</a:t>
            </a:r>
          </a:p>
          <a:p>
            <a:r>
              <a:rPr lang="en-US" dirty="0"/>
              <a:t>The identification of a gap</a:t>
            </a:r>
          </a:p>
          <a:p>
            <a:r>
              <a:rPr lang="en-US" dirty="0"/>
              <a:t>Leading to the research question (s) or hypothesis</a:t>
            </a:r>
          </a:p>
          <a:p>
            <a:r>
              <a:rPr lang="en-US" dirty="0"/>
              <a:t>Trawl the particular journal for anything relevant</a:t>
            </a:r>
          </a:p>
          <a:p>
            <a:endParaRPr lang="en-US" dirty="0"/>
          </a:p>
        </p:txBody>
      </p:sp>
      <p:pic>
        <p:nvPicPr>
          <p:cNvPr id="5" name="Picture 4">
            <a:extLst>
              <a:ext uri="{FF2B5EF4-FFF2-40B4-BE49-F238E27FC236}">
                <a16:creationId xmlns:a16="http://schemas.microsoft.com/office/drawing/2014/main" id="{5139E942-C686-0F35-AD0F-8E4DA05F9C0E}"/>
              </a:ext>
            </a:extLst>
          </p:cNvPr>
          <p:cNvPicPr>
            <a:picLocks noChangeAspect="1"/>
          </p:cNvPicPr>
          <p:nvPr/>
        </p:nvPicPr>
        <p:blipFill>
          <a:blip r:embed="rId2"/>
          <a:stretch>
            <a:fillRect/>
          </a:stretch>
        </p:blipFill>
        <p:spPr>
          <a:xfrm>
            <a:off x="766390" y="1846630"/>
            <a:ext cx="2400671" cy="3617912"/>
          </a:xfrm>
          <a:prstGeom prst="rect">
            <a:avLst/>
          </a:prstGeom>
        </p:spPr>
      </p:pic>
    </p:spTree>
    <p:extLst>
      <p:ext uri="{BB962C8B-B14F-4D97-AF65-F5344CB8AC3E}">
        <p14:creationId xmlns:p14="http://schemas.microsoft.com/office/powerpoint/2010/main" val="2114509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2D3CD-1F63-8F6D-86AD-20F2007CCBAE}"/>
              </a:ext>
            </a:extLst>
          </p:cNvPr>
          <p:cNvSpPr>
            <a:spLocks noGrp="1"/>
          </p:cNvSpPr>
          <p:nvPr>
            <p:ph type="title"/>
          </p:nvPr>
        </p:nvSpPr>
        <p:spPr>
          <a:xfrm>
            <a:off x="3343274" y="730250"/>
            <a:ext cx="10515600" cy="1325563"/>
          </a:xfrm>
        </p:spPr>
        <p:txBody>
          <a:bodyPr/>
          <a:lstStyle/>
          <a:p>
            <a:r>
              <a:rPr lang="en-US" dirty="0"/>
              <a:t>Methodology</a:t>
            </a:r>
          </a:p>
        </p:txBody>
      </p:sp>
      <p:sp>
        <p:nvSpPr>
          <p:cNvPr id="3" name="Content Placeholder 2">
            <a:extLst>
              <a:ext uri="{FF2B5EF4-FFF2-40B4-BE49-F238E27FC236}">
                <a16:creationId xmlns:a16="http://schemas.microsoft.com/office/drawing/2014/main" id="{776B6ECA-1E41-5AA6-0BF3-65BB3B4B6EC9}"/>
              </a:ext>
            </a:extLst>
          </p:cNvPr>
          <p:cNvSpPr>
            <a:spLocks noGrp="1"/>
          </p:cNvSpPr>
          <p:nvPr>
            <p:ph idx="1"/>
          </p:nvPr>
        </p:nvSpPr>
        <p:spPr>
          <a:xfrm>
            <a:off x="4029075" y="2011363"/>
            <a:ext cx="7229476" cy="4351338"/>
          </a:xfrm>
        </p:spPr>
        <p:txBody>
          <a:bodyPr>
            <a:normAutofit fontScale="92500" lnSpcReduction="20000"/>
          </a:bodyPr>
          <a:lstStyle/>
          <a:p>
            <a:r>
              <a:rPr lang="en-US" dirty="0"/>
              <a:t>Make sure you have articulated a methodology and know the strengths and weaknesses</a:t>
            </a:r>
          </a:p>
          <a:p>
            <a:r>
              <a:rPr lang="en-US" dirty="0"/>
              <a:t>Explain why it is particularly appropriate for this study</a:t>
            </a:r>
          </a:p>
          <a:p>
            <a:pPr marL="0" indent="0">
              <a:buNone/>
            </a:pPr>
            <a:r>
              <a:rPr lang="en-US" dirty="0"/>
              <a:t>(In my experience it is impossible to convince a reviewer about methodology if their mind is made up)</a:t>
            </a:r>
          </a:p>
          <a:p>
            <a:pPr marL="0" indent="0">
              <a:buNone/>
            </a:pPr>
            <a:r>
              <a:rPr lang="en-US" dirty="0"/>
              <a:t>Then talk about methods</a:t>
            </a:r>
          </a:p>
          <a:p>
            <a:pPr marL="0" indent="0">
              <a:buNone/>
            </a:pPr>
            <a:r>
              <a:rPr lang="en-US" dirty="0"/>
              <a:t>Be specific about processes (including coding and analysis) and discuss issues of validity / reliability or trustworthiness</a:t>
            </a:r>
          </a:p>
          <a:p>
            <a:pPr marL="0" indent="0">
              <a:buNone/>
            </a:pPr>
            <a:r>
              <a:rPr lang="en-US" dirty="0"/>
              <a:t>Short piece on ethics</a:t>
            </a:r>
          </a:p>
        </p:txBody>
      </p:sp>
      <p:pic>
        <p:nvPicPr>
          <p:cNvPr id="5" name="Picture 4">
            <a:extLst>
              <a:ext uri="{FF2B5EF4-FFF2-40B4-BE49-F238E27FC236}">
                <a16:creationId xmlns:a16="http://schemas.microsoft.com/office/drawing/2014/main" id="{90BBEC94-18E1-EB9B-93BF-12B35BF8FABF}"/>
              </a:ext>
            </a:extLst>
          </p:cNvPr>
          <p:cNvPicPr>
            <a:picLocks noChangeAspect="1"/>
          </p:cNvPicPr>
          <p:nvPr/>
        </p:nvPicPr>
        <p:blipFill>
          <a:blip r:embed="rId2"/>
          <a:stretch>
            <a:fillRect/>
          </a:stretch>
        </p:blipFill>
        <p:spPr>
          <a:xfrm>
            <a:off x="309025" y="2055813"/>
            <a:ext cx="3493037" cy="2940050"/>
          </a:xfrm>
          <a:prstGeom prst="rect">
            <a:avLst/>
          </a:prstGeom>
        </p:spPr>
      </p:pic>
    </p:spTree>
    <p:extLst>
      <p:ext uri="{BB962C8B-B14F-4D97-AF65-F5344CB8AC3E}">
        <p14:creationId xmlns:p14="http://schemas.microsoft.com/office/powerpoint/2010/main" val="926362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02E8-64B8-B74C-4782-DB83B5BA8643}"/>
              </a:ext>
            </a:extLst>
          </p:cNvPr>
          <p:cNvSpPr>
            <a:spLocks noGrp="1"/>
          </p:cNvSpPr>
          <p:nvPr>
            <p:ph type="title"/>
          </p:nvPr>
        </p:nvSpPr>
        <p:spPr/>
        <p:txBody>
          <a:bodyPr/>
          <a:lstStyle/>
          <a:p>
            <a:r>
              <a:rPr lang="en-US" dirty="0"/>
              <a:t>Getting methodology and method right</a:t>
            </a:r>
          </a:p>
        </p:txBody>
      </p:sp>
      <p:sp>
        <p:nvSpPr>
          <p:cNvPr id="3" name="Content Placeholder 2">
            <a:extLst>
              <a:ext uri="{FF2B5EF4-FFF2-40B4-BE49-F238E27FC236}">
                <a16:creationId xmlns:a16="http://schemas.microsoft.com/office/drawing/2014/main" id="{056A9D7A-666B-8F1E-9476-5D67FD0E7C20}"/>
              </a:ext>
            </a:extLst>
          </p:cNvPr>
          <p:cNvSpPr>
            <a:spLocks noGrp="1"/>
          </p:cNvSpPr>
          <p:nvPr>
            <p:ph idx="1"/>
          </p:nvPr>
        </p:nvSpPr>
        <p:spPr/>
        <p:txBody>
          <a:bodyPr>
            <a:normAutofit/>
          </a:bodyPr>
          <a:lstStyle/>
          <a:p>
            <a:pPr marL="0" indent="0">
              <a:buNone/>
            </a:pPr>
            <a:r>
              <a:rPr lang="en-US" dirty="0"/>
              <a:t>It is not always so clear but in general methodology is the design and methods are the ways in which data are collected.</a:t>
            </a:r>
          </a:p>
          <a:p>
            <a:pPr marL="0" indent="0">
              <a:buNone/>
            </a:pPr>
            <a:r>
              <a:rPr lang="en-US" dirty="0"/>
              <a:t>Methodology: survey, experimental research, narrative inquiry, action research, ethnography, Big Data</a:t>
            </a:r>
          </a:p>
          <a:p>
            <a:pPr marL="0" indent="0">
              <a:buNone/>
            </a:pPr>
            <a:r>
              <a:rPr lang="en-US" dirty="0"/>
              <a:t>Methods: interviews, observations, tracking, content analysis questionnaires, diaries.	</a:t>
            </a:r>
          </a:p>
          <a:p>
            <a:endParaRPr lang="en-US" dirty="0"/>
          </a:p>
        </p:txBody>
      </p:sp>
    </p:spTree>
    <p:extLst>
      <p:ext uri="{BB962C8B-B14F-4D97-AF65-F5344CB8AC3E}">
        <p14:creationId xmlns:p14="http://schemas.microsoft.com/office/powerpoint/2010/main" val="946397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42DD7-5972-FC07-508C-43C1C4D0DEF3}"/>
              </a:ext>
            </a:extLst>
          </p:cNvPr>
          <p:cNvSpPr>
            <a:spLocks noGrp="1"/>
          </p:cNvSpPr>
          <p:nvPr>
            <p:ph type="title"/>
          </p:nvPr>
        </p:nvSpPr>
        <p:spPr>
          <a:xfrm>
            <a:off x="838200" y="946723"/>
            <a:ext cx="10515600" cy="1325563"/>
          </a:xfrm>
        </p:spPr>
        <p:txBody>
          <a:bodyPr/>
          <a:lstStyle/>
          <a:p>
            <a:r>
              <a:rPr lang="en-US" dirty="0"/>
              <a:t>Findings / Results </a:t>
            </a:r>
          </a:p>
        </p:txBody>
      </p:sp>
      <p:sp>
        <p:nvSpPr>
          <p:cNvPr id="3" name="Content Placeholder 2">
            <a:extLst>
              <a:ext uri="{FF2B5EF4-FFF2-40B4-BE49-F238E27FC236}">
                <a16:creationId xmlns:a16="http://schemas.microsoft.com/office/drawing/2014/main" id="{E9756168-C750-3687-0211-2B1171396025}"/>
              </a:ext>
            </a:extLst>
          </p:cNvPr>
          <p:cNvSpPr>
            <a:spLocks noGrp="1"/>
          </p:cNvSpPr>
          <p:nvPr>
            <p:ph idx="1"/>
          </p:nvPr>
        </p:nvSpPr>
        <p:spPr>
          <a:xfrm>
            <a:off x="3943350" y="2055813"/>
            <a:ext cx="7410449" cy="4351338"/>
          </a:xfrm>
        </p:spPr>
        <p:txBody>
          <a:bodyPr/>
          <a:lstStyle/>
          <a:p>
            <a:r>
              <a:rPr lang="en-US" dirty="0"/>
              <a:t>Be economical (if quantitative you may often provide the data in separate file) produce the key findings in the paper itself</a:t>
            </a:r>
          </a:p>
          <a:p>
            <a:r>
              <a:rPr lang="en-US" dirty="0"/>
              <a:t>If qualitative perhaps provide tables of codes, select quotes carefully and explain what they signify </a:t>
            </a:r>
          </a:p>
          <a:p>
            <a:r>
              <a:rPr lang="en-US" dirty="0"/>
              <a:t>Again note the ‘halo effect’</a:t>
            </a:r>
          </a:p>
          <a:p>
            <a:pPr marL="0" indent="0">
              <a:buNone/>
            </a:pPr>
            <a:endParaRPr lang="en-US" dirty="0"/>
          </a:p>
        </p:txBody>
      </p:sp>
      <p:pic>
        <p:nvPicPr>
          <p:cNvPr id="5" name="Picture 4" descr="A cartoon character looking through binoculars&#10;&#10;Description automatically generated">
            <a:extLst>
              <a:ext uri="{FF2B5EF4-FFF2-40B4-BE49-F238E27FC236}">
                <a16:creationId xmlns:a16="http://schemas.microsoft.com/office/drawing/2014/main" id="{270BCB6A-9B75-B93B-C504-F6C156812F58}"/>
              </a:ext>
            </a:extLst>
          </p:cNvPr>
          <p:cNvPicPr>
            <a:picLocks noChangeAspect="1"/>
          </p:cNvPicPr>
          <p:nvPr/>
        </p:nvPicPr>
        <p:blipFill>
          <a:blip r:embed="rId2"/>
          <a:stretch>
            <a:fillRect/>
          </a:stretch>
        </p:blipFill>
        <p:spPr>
          <a:xfrm>
            <a:off x="1114134" y="2065339"/>
            <a:ext cx="2329154" cy="3082925"/>
          </a:xfrm>
          <a:prstGeom prst="rect">
            <a:avLst/>
          </a:prstGeom>
        </p:spPr>
      </p:pic>
    </p:spTree>
    <p:extLst>
      <p:ext uri="{BB962C8B-B14F-4D97-AF65-F5344CB8AC3E}">
        <p14:creationId xmlns:p14="http://schemas.microsoft.com/office/powerpoint/2010/main" val="967429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E9A49-C5C9-1111-AEEB-F9FE046F76B2}"/>
              </a:ext>
            </a:extLst>
          </p:cNvPr>
          <p:cNvSpPr>
            <a:spLocks noGrp="1"/>
          </p:cNvSpPr>
          <p:nvPr>
            <p:ph type="title"/>
          </p:nvPr>
        </p:nvSpPr>
        <p:spPr/>
        <p:txBody>
          <a:bodyPr/>
          <a:lstStyle/>
          <a:p>
            <a:r>
              <a:rPr lang="en-US" dirty="0"/>
              <a:t>Explain the tables</a:t>
            </a:r>
          </a:p>
        </p:txBody>
      </p:sp>
      <p:sp>
        <p:nvSpPr>
          <p:cNvPr id="3" name="Content Placeholder 2">
            <a:extLst>
              <a:ext uri="{FF2B5EF4-FFF2-40B4-BE49-F238E27FC236}">
                <a16:creationId xmlns:a16="http://schemas.microsoft.com/office/drawing/2014/main" id="{BFB44229-1E44-E640-7C35-082242C465A2}"/>
              </a:ext>
            </a:extLst>
          </p:cNvPr>
          <p:cNvSpPr>
            <a:spLocks noGrp="1"/>
          </p:cNvSpPr>
          <p:nvPr>
            <p:ph idx="1"/>
          </p:nvPr>
        </p:nvSpPr>
        <p:spPr/>
        <p:txBody>
          <a:bodyPr>
            <a:normAutofit fontScale="85000" lnSpcReduction="10000"/>
          </a:bodyPr>
          <a:lstStyle/>
          <a:p>
            <a:pPr marL="0" indent="0">
              <a:lnSpc>
                <a:spcPct val="150000"/>
              </a:lnSpc>
              <a:buNone/>
            </a:pPr>
            <a:r>
              <a:rPr lang="en-GB" dirty="0">
                <a:effectLst/>
                <a:latin typeface="Helvetica" pitchFamily="2" charset="0"/>
              </a:rPr>
              <a:t>Table 1 presents descriptive statistics on the sample. It shows the proportion of pupils within each group for each pupil background variable and also the mean age 11 test score for each group. The results indicate substantial associations between the pupil background variables and age 11 average test score. The strongest associations, not surprisingly, are for prior achievement, with a difference of –2.2 SD between pupils in the top and bottom quintiles at age 7, and SEN with a difference of –1.3 </a:t>
            </a:r>
            <a:r>
              <a:rPr lang="en-GB" dirty="0" err="1">
                <a:effectLst/>
                <a:latin typeface="Helvetica" pitchFamily="2" charset="0"/>
              </a:rPr>
              <a:t>SDbetween</a:t>
            </a:r>
            <a:r>
              <a:rPr lang="en-GB" dirty="0">
                <a:effectLst/>
                <a:latin typeface="Helvetica" pitchFamily="2" charset="0"/>
              </a:rPr>
              <a:t> pupils with and without SEN….(Strand)</a:t>
            </a:r>
            <a:endParaRPr lang="en-US" dirty="0"/>
          </a:p>
        </p:txBody>
      </p:sp>
    </p:spTree>
    <p:extLst>
      <p:ext uri="{BB962C8B-B14F-4D97-AF65-F5344CB8AC3E}">
        <p14:creationId xmlns:p14="http://schemas.microsoft.com/office/powerpoint/2010/main" val="1664277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ext on a page&#10;&#10;Description automatically generated">
            <a:extLst>
              <a:ext uri="{FF2B5EF4-FFF2-40B4-BE49-F238E27FC236}">
                <a16:creationId xmlns:a16="http://schemas.microsoft.com/office/drawing/2014/main" id="{1BE6AF62-BBC2-1F1D-29C8-25879F0973AB}"/>
              </a:ext>
            </a:extLst>
          </p:cNvPr>
          <p:cNvPicPr>
            <a:picLocks noGrp="1" noChangeAspect="1"/>
          </p:cNvPicPr>
          <p:nvPr>
            <p:ph idx="1"/>
          </p:nvPr>
        </p:nvPicPr>
        <p:blipFill>
          <a:blip r:embed="rId2"/>
          <a:stretch>
            <a:fillRect/>
          </a:stretch>
        </p:blipFill>
        <p:spPr>
          <a:xfrm>
            <a:off x="4565910" y="1603742"/>
            <a:ext cx="6435466" cy="4686809"/>
          </a:xfrm>
        </p:spPr>
      </p:pic>
      <p:sp>
        <p:nvSpPr>
          <p:cNvPr id="3" name="TextBox 2">
            <a:extLst>
              <a:ext uri="{FF2B5EF4-FFF2-40B4-BE49-F238E27FC236}">
                <a16:creationId xmlns:a16="http://schemas.microsoft.com/office/drawing/2014/main" id="{06F4A59B-7926-8BE9-D8D8-4CA1B96B05B1}"/>
              </a:ext>
            </a:extLst>
          </p:cNvPr>
          <p:cNvSpPr txBox="1"/>
          <p:nvPr/>
        </p:nvSpPr>
        <p:spPr>
          <a:xfrm>
            <a:off x="1100137" y="1957388"/>
            <a:ext cx="3057526" cy="4031873"/>
          </a:xfrm>
          <a:prstGeom prst="rect">
            <a:avLst/>
          </a:prstGeom>
          <a:noFill/>
        </p:spPr>
        <p:txBody>
          <a:bodyPr wrap="square" rtlCol="0">
            <a:spAutoFit/>
          </a:bodyPr>
          <a:lstStyle/>
          <a:p>
            <a:r>
              <a:rPr lang="en-US" sz="3200" dirty="0"/>
              <a:t>This is an example of a qualitative paper on riots in UK, the quote is introduced and then given the source located </a:t>
            </a:r>
          </a:p>
        </p:txBody>
      </p:sp>
    </p:spTree>
    <p:extLst>
      <p:ext uri="{BB962C8B-B14F-4D97-AF65-F5344CB8AC3E}">
        <p14:creationId xmlns:p14="http://schemas.microsoft.com/office/powerpoint/2010/main" val="2715228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5CF8-606D-E3E3-7E67-28AB848AEF2F}"/>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D1C80A26-2087-A1E2-2A35-B4FA13361848}"/>
              </a:ext>
            </a:extLst>
          </p:cNvPr>
          <p:cNvSpPr>
            <a:spLocks noGrp="1"/>
          </p:cNvSpPr>
          <p:nvPr>
            <p:ph idx="1"/>
          </p:nvPr>
        </p:nvSpPr>
        <p:spPr/>
        <p:txBody>
          <a:bodyPr>
            <a:normAutofit/>
          </a:bodyPr>
          <a:lstStyle/>
          <a:p>
            <a:pPr marL="0" indent="0">
              <a:buNone/>
            </a:pPr>
            <a:r>
              <a:rPr lang="en-US" dirty="0"/>
              <a:t>Address the research question(s) explicitly: </a:t>
            </a:r>
          </a:p>
          <a:p>
            <a:pPr marL="0" indent="0">
              <a:buNone/>
            </a:pPr>
            <a:r>
              <a:rPr lang="en-US" dirty="0"/>
              <a:t>‘This paper began by asking if VR can help learners of English,  the answer is yes, but with qualifications.’</a:t>
            </a:r>
          </a:p>
          <a:p>
            <a:pPr marL="0" indent="0">
              <a:buNone/>
            </a:pPr>
            <a:r>
              <a:rPr lang="en-US" dirty="0"/>
              <a:t>Link the claims to the data (but don’t repeat the detail)</a:t>
            </a:r>
          </a:p>
          <a:p>
            <a:pPr marL="0" indent="0">
              <a:buNone/>
            </a:pPr>
            <a:r>
              <a:rPr lang="en-US" dirty="0"/>
              <a:t>Link the study to the literature</a:t>
            </a:r>
          </a:p>
          <a:p>
            <a:pPr marL="0" indent="0">
              <a:buNone/>
            </a:pPr>
            <a:r>
              <a:rPr lang="en-US" dirty="0"/>
              <a:t>Produce a new model or theoretical concept of your own if that is what you want to do.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731481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8004C-177B-5E9D-F3A8-4AFF02094BA0}"/>
              </a:ext>
            </a:extLst>
          </p:cNvPr>
          <p:cNvSpPr>
            <a:spLocks noGrp="1"/>
          </p:cNvSpPr>
          <p:nvPr>
            <p:ph type="title"/>
          </p:nvPr>
        </p:nvSpPr>
        <p:spPr>
          <a:xfrm>
            <a:off x="3409950" y="1106855"/>
            <a:ext cx="10515600" cy="1325563"/>
          </a:xfrm>
        </p:spPr>
        <p:txBody>
          <a:bodyPr/>
          <a:lstStyle/>
          <a:p>
            <a:r>
              <a:rPr lang="en-US" dirty="0"/>
              <a:t>Before you submit</a:t>
            </a:r>
          </a:p>
        </p:txBody>
      </p:sp>
      <p:sp>
        <p:nvSpPr>
          <p:cNvPr id="3" name="Content Placeholder 2">
            <a:extLst>
              <a:ext uri="{FF2B5EF4-FFF2-40B4-BE49-F238E27FC236}">
                <a16:creationId xmlns:a16="http://schemas.microsoft.com/office/drawing/2014/main" id="{D0724037-380F-8096-3E0A-1FD4C2963CCB}"/>
              </a:ext>
            </a:extLst>
          </p:cNvPr>
          <p:cNvSpPr>
            <a:spLocks noGrp="1"/>
          </p:cNvSpPr>
          <p:nvPr>
            <p:ph idx="1"/>
          </p:nvPr>
        </p:nvSpPr>
        <p:spPr>
          <a:xfrm>
            <a:off x="4124324" y="2249914"/>
            <a:ext cx="6962776" cy="4351338"/>
          </a:xfrm>
        </p:spPr>
        <p:txBody>
          <a:bodyPr/>
          <a:lstStyle/>
          <a:p>
            <a:r>
              <a:rPr lang="en-US" dirty="0"/>
              <a:t>Get it peer reviewed</a:t>
            </a:r>
          </a:p>
          <a:p>
            <a:r>
              <a:rPr lang="en-US" dirty="0"/>
              <a:t>Check you are following conventions exactly</a:t>
            </a:r>
          </a:p>
          <a:p>
            <a:r>
              <a:rPr lang="en-US" dirty="0"/>
              <a:t>Sit on it, don’t send it right away</a:t>
            </a:r>
          </a:p>
          <a:p>
            <a:endParaRPr lang="en-US" dirty="0"/>
          </a:p>
        </p:txBody>
      </p:sp>
      <p:pic>
        <p:nvPicPr>
          <p:cNvPr id="5" name="Picture 4">
            <a:extLst>
              <a:ext uri="{FF2B5EF4-FFF2-40B4-BE49-F238E27FC236}">
                <a16:creationId xmlns:a16="http://schemas.microsoft.com/office/drawing/2014/main" id="{58C757C5-BEDE-AF28-88C5-848DFCB66C1B}"/>
              </a:ext>
            </a:extLst>
          </p:cNvPr>
          <p:cNvPicPr>
            <a:picLocks noChangeAspect="1"/>
          </p:cNvPicPr>
          <p:nvPr/>
        </p:nvPicPr>
        <p:blipFill>
          <a:blip r:embed="rId2"/>
          <a:stretch>
            <a:fillRect/>
          </a:stretch>
        </p:blipFill>
        <p:spPr>
          <a:xfrm>
            <a:off x="368300" y="2203450"/>
            <a:ext cx="3340100" cy="2451100"/>
          </a:xfrm>
          <a:prstGeom prst="rect">
            <a:avLst/>
          </a:prstGeom>
        </p:spPr>
      </p:pic>
    </p:spTree>
    <p:extLst>
      <p:ext uri="{BB962C8B-B14F-4D97-AF65-F5344CB8AC3E}">
        <p14:creationId xmlns:p14="http://schemas.microsoft.com/office/powerpoint/2010/main" val="1563830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1C0-4ACC-8CC3-0746-850C0B37408E}"/>
              </a:ext>
            </a:extLst>
          </p:cNvPr>
          <p:cNvSpPr>
            <a:spLocks noGrp="1"/>
          </p:cNvSpPr>
          <p:nvPr>
            <p:ph type="title"/>
          </p:nvPr>
        </p:nvSpPr>
        <p:spPr/>
        <p:txBody>
          <a:bodyPr/>
          <a:lstStyle/>
          <a:p>
            <a:r>
              <a:rPr lang="en-US" dirty="0"/>
              <a:t>Dealing with feedback</a:t>
            </a:r>
          </a:p>
        </p:txBody>
      </p:sp>
      <p:sp>
        <p:nvSpPr>
          <p:cNvPr id="3" name="Content Placeholder 2">
            <a:extLst>
              <a:ext uri="{FF2B5EF4-FFF2-40B4-BE49-F238E27FC236}">
                <a16:creationId xmlns:a16="http://schemas.microsoft.com/office/drawing/2014/main" id="{5EA21B4E-3ECD-6B21-B014-F609DEE51B01}"/>
              </a:ext>
            </a:extLst>
          </p:cNvPr>
          <p:cNvSpPr>
            <a:spLocks noGrp="1"/>
          </p:cNvSpPr>
          <p:nvPr>
            <p:ph idx="1"/>
          </p:nvPr>
        </p:nvSpPr>
        <p:spPr/>
        <p:txBody>
          <a:bodyPr>
            <a:normAutofit/>
          </a:bodyPr>
          <a:lstStyle/>
          <a:p>
            <a:pPr marL="0" indent="0">
              <a:buNone/>
            </a:pPr>
            <a:r>
              <a:rPr lang="en-US" dirty="0"/>
              <a:t>Rejected, before or after review</a:t>
            </a:r>
          </a:p>
          <a:p>
            <a:pPr marL="0" indent="0">
              <a:buNone/>
            </a:pPr>
            <a:r>
              <a:rPr lang="en-US" dirty="0"/>
              <a:t>‘not ‘strong enough’, not interesting enough to the editor, too small a scale the general relevance not shown’</a:t>
            </a:r>
          </a:p>
          <a:p>
            <a:pPr marL="0" indent="0">
              <a:buNone/>
            </a:pPr>
            <a:r>
              <a:rPr lang="en-US" dirty="0"/>
              <a:t>Perhaps you may just have to accept this but is there is something else from the study you may work on?</a:t>
            </a:r>
          </a:p>
          <a:p>
            <a:pPr marL="0" indent="0">
              <a:buNone/>
            </a:pPr>
            <a:r>
              <a:rPr lang="en-US" dirty="0"/>
              <a:t>Or, show the general relevance, can you sell it to another reviewer?</a:t>
            </a:r>
          </a:p>
          <a:p>
            <a:pPr marL="0" indent="0">
              <a:buNone/>
            </a:pPr>
            <a:endParaRPr lang="en-US" dirty="0"/>
          </a:p>
        </p:txBody>
      </p:sp>
    </p:spTree>
    <p:extLst>
      <p:ext uri="{BB962C8B-B14F-4D97-AF65-F5344CB8AC3E}">
        <p14:creationId xmlns:p14="http://schemas.microsoft.com/office/powerpoint/2010/main" val="4134112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AD261-E6B3-46FF-3F94-44684DD33814}"/>
              </a:ext>
            </a:extLst>
          </p:cNvPr>
          <p:cNvSpPr>
            <a:spLocks noGrp="1"/>
          </p:cNvSpPr>
          <p:nvPr>
            <p:ph type="title"/>
          </p:nvPr>
        </p:nvSpPr>
        <p:spPr/>
        <p:txBody>
          <a:bodyPr/>
          <a:lstStyle/>
          <a:p>
            <a:r>
              <a:rPr lang="en-US" dirty="0"/>
              <a:t>Amendments</a:t>
            </a:r>
          </a:p>
        </p:txBody>
      </p:sp>
      <p:sp>
        <p:nvSpPr>
          <p:cNvPr id="3" name="Content Placeholder 2">
            <a:extLst>
              <a:ext uri="{FF2B5EF4-FFF2-40B4-BE49-F238E27FC236}">
                <a16:creationId xmlns:a16="http://schemas.microsoft.com/office/drawing/2014/main" id="{5B36EA48-92DA-2CA1-8A45-07D10AF6C8D1}"/>
              </a:ext>
            </a:extLst>
          </p:cNvPr>
          <p:cNvSpPr>
            <a:spLocks noGrp="1"/>
          </p:cNvSpPr>
          <p:nvPr>
            <p:ph idx="1"/>
          </p:nvPr>
        </p:nvSpPr>
        <p:spPr/>
        <p:txBody>
          <a:bodyPr/>
          <a:lstStyle/>
          <a:p>
            <a:pPr marL="0" indent="0">
              <a:buNone/>
            </a:pPr>
            <a:endParaRPr lang="en-US" dirty="0"/>
          </a:p>
          <a:p>
            <a:r>
              <a:rPr lang="en-US" dirty="0"/>
              <a:t>Major amendments could go either way but do them</a:t>
            </a:r>
          </a:p>
          <a:p>
            <a:r>
              <a:rPr lang="en-US" dirty="0"/>
              <a:t>Minor amendments do them as soon as you can</a:t>
            </a:r>
          </a:p>
          <a:p>
            <a:r>
              <a:rPr lang="en-US" dirty="0"/>
              <a:t>Accept as is – wait for proofs</a:t>
            </a:r>
          </a:p>
          <a:p>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703112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88333B-EF3B-5AD7-A1EA-E263F29E7746}"/>
              </a:ext>
            </a:extLst>
          </p:cNvPr>
          <p:cNvSpPr>
            <a:spLocks noGrp="1"/>
          </p:cNvSpPr>
          <p:nvPr>
            <p:ph idx="1"/>
          </p:nvPr>
        </p:nvSpPr>
        <p:spPr>
          <a:xfrm>
            <a:off x="838200" y="1632067"/>
            <a:ext cx="10515600" cy="4351338"/>
          </a:xfrm>
        </p:spPr>
        <p:txBody>
          <a:bodyPr>
            <a:normAutofit fontScale="25000" lnSpcReduction="20000"/>
          </a:bodyPr>
          <a:lstStyle/>
          <a:p>
            <a:pPr marL="0" indent="0">
              <a:buNone/>
            </a:pPr>
            <a:r>
              <a:rPr lang="en-US" sz="8000" dirty="0">
                <a:latin typeface="+mj-lt"/>
              </a:rPr>
              <a:t>Do some schools narrow the gap (Strand)</a:t>
            </a:r>
          </a:p>
          <a:p>
            <a:pPr marL="0" indent="0">
              <a:buNone/>
            </a:pPr>
            <a:r>
              <a:rPr lang="en-GB" sz="8000" dirty="0">
                <a:effectLst/>
                <a:latin typeface="+mj-lt"/>
              </a:rPr>
              <a:t>Studies of expansive learning: Foundations, findings and future challenges </a:t>
            </a:r>
            <a:r>
              <a:rPr lang="en-US" sz="8000" dirty="0">
                <a:latin typeface="+mj-lt"/>
              </a:rPr>
              <a:t>(</a:t>
            </a:r>
            <a:r>
              <a:rPr lang="en-US" sz="8000" dirty="0" err="1">
                <a:latin typeface="+mj-lt"/>
              </a:rPr>
              <a:t>Engestrom</a:t>
            </a:r>
            <a:r>
              <a:rPr lang="en-US" sz="8000" dirty="0">
                <a:latin typeface="+mj-lt"/>
              </a:rPr>
              <a:t>)</a:t>
            </a:r>
          </a:p>
          <a:p>
            <a:pPr marL="0" indent="0">
              <a:buNone/>
            </a:pPr>
            <a:r>
              <a:rPr lang="en-US" sz="8000" dirty="0">
                <a:latin typeface="+mj-lt"/>
              </a:rPr>
              <a:t>When are we going to have the real school? A case study of early childhood education and care teachers’ experiences surrounding education during the COVID-19 pandemic (</a:t>
            </a:r>
            <a:r>
              <a:rPr lang="en-US" sz="8000" dirty="0" err="1">
                <a:latin typeface="+mj-lt"/>
              </a:rPr>
              <a:t>Dayal</a:t>
            </a:r>
            <a:r>
              <a:rPr lang="en-US" sz="8000" dirty="0">
                <a:latin typeface="+mj-lt"/>
              </a:rPr>
              <a:t> and Tiko)</a:t>
            </a:r>
          </a:p>
          <a:p>
            <a:pPr marL="0" indent="0">
              <a:buNone/>
            </a:pPr>
            <a:r>
              <a:rPr lang="en-GB" sz="8000" dirty="0">
                <a:effectLst/>
                <a:latin typeface="+mj-lt"/>
              </a:rPr>
              <a:t>Age factor in foreign language education at preschool level (Orhan </a:t>
            </a:r>
            <a:r>
              <a:rPr lang="en-GB" sz="8000" dirty="0" err="1">
                <a:effectLst/>
                <a:latin typeface="+mj-lt"/>
              </a:rPr>
              <a:t>Kocaman</a:t>
            </a:r>
            <a:r>
              <a:rPr lang="en-GB" sz="8000" dirty="0">
                <a:effectLst/>
                <a:latin typeface="+mj-lt"/>
              </a:rPr>
              <a:t> &amp;</a:t>
            </a:r>
            <a:r>
              <a:rPr lang="en-GB" sz="8000" dirty="0" err="1">
                <a:effectLst/>
                <a:latin typeface="+mj-lt"/>
              </a:rPr>
              <a:t>Nurgül</a:t>
            </a:r>
            <a:r>
              <a:rPr lang="en-GB" sz="8000" dirty="0">
                <a:effectLst/>
                <a:latin typeface="+mj-lt"/>
              </a:rPr>
              <a:t> </a:t>
            </a:r>
            <a:r>
              <a:rPr lang="en-GB" sz="8000" dirty="0" err="1">
                <a:effectLst/>
                <a:latin typeface="+mj-lt"/>
              </a:rPr>
              <a:t>Kocaman</a:t>
            </a:r>
            <a:r>
              <a:rPr lang="en-GB" sz="8000" dirty="0">
                <a:effectLst/>
                <a:latin typeface="+mj-lt"/>
              </a:rPr>
              <a:t>)</a:t>
            </a:r>
          </a:p>
          <a:p>
            <a:pPr marL="0" indent="0">
              <a:buNone/>
            </a:pPr>
            <a:endParaRPr lang="en-US" sz="5400" dirty="0"/>
          </a:p>
          <a:p>
            <a:pPr marL="0" indent="0">
              <a:buNone/>
            </a:pPr>
            <a:r>
              <a:rPr lang="en-US" sz="5400" dirty="0"/>
              <a:t>These are all papers showing different types of research and approaches, where would you rate them for:</a:t>
            </a:r>
          </a:p>
          <a:p>
            <a:pPr marL="0" indent="0">
              <a:buNone/>
            </a:pPr>
            <a:r>
              <a:rPr lang="en-US" sz="5400" dirty="0"/>
              <a:t>Depth of understanding of subject matter?</a:t>
            </a:r>
          </a:p>
          <a:p>
            <a:pPr marL="0" indent="0">
              <a:buNone/>
            </a:pPr>
            <a:r>
              <a:rPr lang="en-US" sz="5400" dirty="0"/>
              <a:t>Understanding of theory and its application to the study?</a:t>
            </a:r>
          </a:p>
          <a:p>
            <a:pPr marL="0" indent="0">
              <a:buNone/>
            </a:pPr>
            <a:r>
              <a:rPr lang="en-US" sz="5400" dirty="0"/>
              <a:t>Clarity over methodology and methods?</a:t>
            </a:r>
          </a:p>
          <a:p>
            <a:pPr marL="0" indent="0">
              <a:buNone/>
            </a:pPr>
            <a:r>
              <a:rPr lang="en-US" sz="5400" dirty="0"/>
              <a:t>Validity or appropriateness of context and sample?</a:t>
            </a:r>
          </a:p>
          <a:p>
            <a:pPr marL="0" indent="0">
              <a:buNone/>
            </a:pPr>
            <a:r>
              <a:rPr lang="en-US" sz="5400" dirty="0"/>
              <a:t>Application of standard tests for reliability or processes to establish trustworthiness?</a:t>
            </a:r>
          </a:p>
          <a:p>
            <a:pPr marL="0" indent="0">
              <a:buNone/>
            </a:pPr>
            <a:r>
              <a:rPr lang="en-US" sz="5400" dirty="0"/>
              <a:t>Depth and criticality of the discussion?</a:t>
            </a:r>
          </a:p>
          <a:p>
            <a:pPr marL="0" indent="0">
              <a:buNone/>
            </a:pPr>
            <a:r>
              <a:rPr lang="en-US" sz="5400" dirty="0"/>
              <a:t>Presentation (general flow, precision of language, correct citations)</a:t>
            </a:r>
            <a:endParaRPr lang="en-US" sz="5400" dirty="0">
              <a:effectLst/>
              <a:latin typeface="Helvetica" pitchFamily="2" charset="0"/>
            </a:endParaRPr>
          </a:p>
          <a:p>
            <a:pPr marL="0" indent="0">
              <a:buNone/>
            </a:pPr>
            <a:r>
              <a:rPr lang="en-GB" sz="5000" dirty="0">
                <a:latin typeface="Helvetica" pitchFamily="2" charset="0"/>
              </a:rPr>
              <a:t>Find at </a:t>
            </a:r>
            <a:r>
              <a:rPr lang="en-GB" sz="5000" dirty="0">
                <a:effectLst/>
                <a:latin typeface="Helvetica" pitchFamily="2" charset="0"/>
              </a:rPr>
              <a:t>https://</a:t>
            </a:r>
            <a:r>
              <a:rPr lang="en-GB" sz="5000" dirty="0" err="1">
                <a:effectLst/>
                <a:latin typeface="Helvetica" pitchFamily="2" charset="0"/>
              </a:rPr>
              <a:t>mickhammond.blog</a:t>
            </a:r>
            <a:r>
              <a:rPr lang="en-GB" sz="5000" dirty="0">
                <a:effectLst/>
                <a:latin typeface="Helvetica" pitchFamily="2" charset="0"/>
              </a:rPr>
              <a:t>/</a:t>
            </a:r>
            <a:r>
              <a:rPr lang="en-GB" sz="5000" dirty="0" err="1">
                <a:effectLst/>
                <a:latin typeface="Helvetica" pitchFamily="2" charset="0"/>
              </a:rPr>
              <a:t>kazakstan</a:t>
            </a:r>
            <a:r>
              <a:rPr lang="en-GB" sz="5000" dirty="0">
                <a:effectLst/>
                <a:latin typeface="Helvetica" pitchFamily="2" charset="0"/>
              </a:rPr>
              <a:t>-resources/getting-published/</a:t>
            </a:r>
          </a:p>
          <a:p>
            <a:pPr marL="0" indent="0">
              <a:buNone/>
            </a:pPr>
            <a:endParaRPr lang="en-US" sz="50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76779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E6288-0A19-601B-9FC1-434DF74221FB}"/>
              </a:ext>
            </a:extLst>
          </p:cNvPr>
          <p:cNvSpPr>
            <a:spLocks noGrp="1"/>
          </p:cNvSpPr>
          <p:nvPr>
            <p:ph type="title"/>
          </p:nvPr>
        </p:nvSpPr>
        <p:spPr/>
        <p:txBody>
          <a:bodyPr/>
          <a:lstStyle/>
          <a:p>
            <a:r>
              <a:rPr lang="en-US" dirty="0"/>
              <a:t>Anything helpful here? </a:t>
            </a:r>
            <a:r>
              <a:rPr lang="en-US"/>
              <a:t>Any </a:t>
            </a:r>
            <a:r>
              <a:rPr lang="en-US" dirty="0"/>
              <a:t>questions?</a:t>
            </a:r>
          </a:p>
        </p:txBody>
      </p:sp>
      <p:sp>
        <p:nvSpPr>
          <p:cNvPr id="3" name="Content Placeholder 2">
            <a:extLst>
              <a:ext uri="{FF2B5EF4-FFF2-40B4-BE49-F238E27FC236}">
                <a16:creationId xmlns:a16="http://schemas.microsoft.com/office/drawing/2014/main" id="{9E6B3854-E0DA-7F99-F351-1A21BD5C7CFD}"/>
              </a:ext>
            </a:extLst>
          </p:cNvPr>
          <p:cNvSpPr>
            <a:spLocks noGrp="1"/>
          </p:cNvSpPr>
          <p:nvPr>
            <p:ph idx="1"/>
          </p:nvPr>
        </p:nvSpPr>
        <p:spPr/>
        <p:txBody>
          <a:bodyPr/>
          <a:lstStyle/>
          <a:p>
            <a:r>
              <a:rPr lang="en-US" dirty="0"/>
              <a:t>Experiences of reviewing papers?</a:t>
            </a:r>
          </a:p>
          <a:p>
            <a:r>
              <a:rPr lang="en-US" dirty="0"/>
              <a:t>Responding to reviews?</a:t>
            </a:r>
          </a:p>
          <a:p>
            <a:r>
              <a:rPr lang="en-US" dirty="0"/>
              <a:t>Does the process seem fair and reasonable?</a:t>
            </a:r>
          </a:p>
          <a:p>
            <a:r>
              <a:rPr lang="en-US" dirty="0"/>
              <a:t>How can we better support each other writing papers?</a:t>
            </a:r>
          </a:p>
          <a:p>
            <a:endParaRPr lang="en-US" dirty="0"/>
          </a:p>
          <a:p>
            <a:endParaRPr lang="en-US" dirty="0"/>
          </a:p>
        </p:txBody>
      </p:sp>
    </p:spTree>
    <p:extLst>
      <p:ext uri="{BB962C8B-B14F-4D97-AF65-F5344CB8AC3E}">
        <p14:creationId xmlns:p14="http://schemas.microsoft.com/office/powerpoint/2010/main" val="3719366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5237</TotalTime>
  <Words>1329</Words>
  <Application>Microsoft Macintosh PowerPoint</Application>
  <PresentationFormat>Widescreen</PresentationFormat>
  <Paragraphs>133</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Calibri Light</vt:lpstr>
      <vt:lpstr>Courier New</vt:lpstr>
      <vt:lpstr>Helvetica</vt:lpstr>
      <vt:lpstr>Open Sans</vt:lpstr>
      <vt:lpstr>Office Theme</vt:lpstr>
      <vt:lpstr>Getting published</vt:lpstr>
      <vt:lpstr>I would like to think about </vt:lpstr>
      <vt:lpstr>Experiences </vt:lpstr>
      <vt:lpstr>Opportunities </vt:lpstr>
      <vt:lpstr>Constraints</vt:lpstr>
      <vt:lpstr>Strategies</vt:lpstr>
      <vt:lpstr>Think about the journal</vt:lpstr>
      <vt:lpstr>Example</vt:lpstr>
      <vt:lpstr>Writing the paper</vt:lpstr>
      <vt:lpstr>Preparing your MS</vt:lpstr>
      <vt:lpstr>Why you may not get accepted</vt:lpstr>
      <vt:lpstr>But a more analytical explanation is…</vt:lpstr>
      <vt:lpstr>How can you address these issues?</vt:lpstr>
      <vt:lpstr>Introduction </vt:lpstr>
      <vt:lpstr>Literature review</vt:lpstr>
      <vt:lpstr>Methodology</vt:lpstr>
      <vt:lpstr>Getting methodology and method right</vt:lpstr>
      <vt:lpstr>Findings / Results </vt:lpstr>
      <vt:lpstr>Explain the tables</vt:lpstr>
      <vt:lpstr>PowerPoint Presentation</vt:lpstr>
      <vt:lpstr>Discussion</vt:lpstr>
      <vt:lpstr>Before you submit</vt:lpstr>
      <vt:lpstr>Dealing with feedback</vt:lpstr>
      <vt:lpstr>Amendments</vt:lpstr>
      <vt:lpstr>PowerPoint Presentation</vt:lpstr>
      <vt:lpstr>Anything helpful here?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published</dc:title>
  <dc:creator>Hammond, Michael</dc:creator>
  <cp:lastModifiedBy>Hammond, Michael</cp:lastModifiedBy>
  <cp:revision>8</cp:revision>
  <dcterms:created xsi:type="dcterms:W3CDTF">2023-10-06T17:40:47Z</dcterms:created>
  <dcterms:modified xsi:type="dcterms:W3CDTF">2023-10-11T08:27:32Z</dcterms:modified>
</cp:coreProperties>
</file>